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slide" Target="slides/slide2.xml" />
  <Relationship Id="rId7" Type="http://schemas.openxmlformats.org/officeDocument/2006/relationships/viewProps" Target="view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slide" Target="slides/slide4.xml" />
  <Relationship Id="rId4" Type="http://schemas.openxmlformats.org/officeDocument/2006/relationships/slide" Target="slides/slide3.xml" />
  <Relationship Id="rId9" Type="http://schemas.openxmlformats.org/officeDocument/2006/relationships/tableStyles" Target="tableStyle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AA390-C20C-4ACC-8586-29469D67F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859C77-3213-46CD-BB09-9ED83BEFC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82C250-3020-4B7D-AFF0-A21AAF5C5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1C098F-569D-450D-B455-029BBE8D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31A296-59DE-4B75-B5D0-57A2CCA6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82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4153DA-13EE-4599-9362-8B72824F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B2664E-84B5-4874-A3E7-F33071031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0C1E10-8F71-4C17-98D2-78C90C168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DDEDEE-FE68-4680-8AC2-0FAB866A4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1539B9-0863-43C0-A86E-8E15DEC2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46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1B5BD3E-5500-4737-86A5-48A026E72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FF98E2-85B5-41CB-B343-28593BF3E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EE05AB-7C4E-4726-9B38-804F3833E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738E06-745D-48E0-864B-CE256387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14F72F-2F39-4191-A04D-949B8EA77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69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32DAC-C94D-435B-97D3-431700FB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666CDE-2587-420B-8236-E865EC920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5371DE-6835-4447-9485-49493102C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61C10A-B7A7-49F2-9A3D-4EB8B28C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1B2B4B-2395-4CDE-8E1F-9C22663DD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66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ADDA87-D9CC-4E64-B8AF-9CD1E41E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C265BA-7EFA-4DB8-9807-36D28A95B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F94C64-0409-41DC-877E-77D0B8BB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481B7D-5772-44C9-93D5-15C429E5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39378A-D04D-4A64-82E1-827E24D0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06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AD597-805B-497A-8547-9DF87A968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6C4026-DF19-4449-A8A0-51A38E8A0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FB2FD3-2496-490F-8145-9349F95B0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54F9F-F119-4B54-A0E1-E74D82DDD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88C86D-ED1C-4D65-9498-8E4D3BDC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7F821D-E661-4040-9F4A-653632AB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37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3A0E51-014C-4814-965F-7C527AE5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2AF58C-D86F-443B-9026-D220FE22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E565B5-D450-45AF-BDBE-286598297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E6334A1-B504-4E6F-8BF4-238229C9D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5D5BA25-C25F-46A7-896D-DDDF66AF5D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6AABB8A-8204-4CFE-96AA-B451F4A44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2605A8-4765-481A-AB48-B5FD56BD3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D7ACDFE-3106-4882-BDC3-B10AFBBA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53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350940-4C18-4B12-9E42-81D04F65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68CA127-F123-496B-B808-5C5976EB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5DFB78-5E1E-46A4-8D6E-DCDB06AFF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353DAC-3048-43A3-9D18-529F1037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72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94D94E-D515-42FF-9528-B266AFE3A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5A0133-4274-4FD0-8A4D-8A653FFC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B21ADB-A763-4586-BB17-818258D2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31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47D1BC-0A95-4B5E-92D9-3C1C6AEA4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C8A9F2-E4A4-4C53-B068-A35B860D6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351AC4-E759-4DDD-B01D-C63C1AB60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6E836B-01CC-42EE-B2D7-35C08D60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F20C73-CC3E-43FD-9616-125DB3F6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558507-E81E-4D51-89EC-DCF02464A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79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F71A19-C51D-4C7A-85F0-C0969A10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DA5C4CB-A18E-4498-A9F3-82D9C9D046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C82CE9-C83E-4E5C-92A9-559C2A735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A37F02-8B09-4FA7-B35C-AD1B72691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567785-E569-4EA7-8343-D635F5B45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C5A445-4A78-4629-8AB3-8BBF1B4F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85865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ED44772-A446-49A3-B1D6-7A378144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89B692-5F65-4FB4-919E-3CDB9AF1D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FC9FAD-CD3F-4AF7-9130-90D21B49E2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61EF6-B0B8-41C7-A808-BB392A4C33A3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11FF8F-DAC9-4E23-98B8-04A531073E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BC2B4-6AE1-4286-8260-E341EE500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D14A-61B7-446E-856B-5F6C6A7C8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3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3B5AF7B-10EC-4745-AFF0-3D1A32DF2E9D}"/>
              </a:ext>
            </a:extLst>
          </p:cNvPr>
          <p:cNvSpPr txBox="1">
            <a:spLocks/>
          </p:cNvSpPr>
          <p:nvPr/>
        </p:nvSpPr>
        <p:spPr>
          <a:xfrm>
            <a:off x="7707788" y="345056"/>
            <a:ext cx="2596551" cy="4537496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本日のテーマ</a:t>
            </a:r>
            <a:endParaRPr lang="en-US" altLang="ja-JP" sz="6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E6D0CEC-B426-464A-ABDB-92F134519315}"/>
              </a:ext>
            </a:extLst>
          </p:cNvPr>
          <p:cNvSpPr txBox="1">
            <a:spLocks/>
          </p:cNvSpPr>
          <p:nvPr/>
        </p:nvSpPr>
        <p:spPr>
          <a:xfrm>
            <a:off x="11089342" y="209859"/>
            <a:ext cx="788895" cy="6438282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「科学者とは何か」　まとめ</a:t>
            </a:r>
            <a:endParaRPr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740C746-6511-40DF-98E5-8B304E082CDF}"/>
              </a:ext>
            </a:extLst>
          </p:cNvPr>
          <p:cNvSpPr txBox="1">
            <a:spLocks/>
          </p:cNvSpPr>
          <p:nvPr/>
        </p:nvSpPr>
        <p:spPr>
          <a:xfrm>
            <a:off x="851816" y="345056"/>
            <a:ext cx="9394251" cy="5909095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6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本文の内容をさらに掘り下げてみよう！</a:t>
            </a:r>
            <a:endParaRPr lang="en-US" altLang="ja-JP" sz="6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1AE0A5B-D43C-4587-91E1-E4C9D19F4910}"/>
              </a:ext>
            </a:extLst>
          </p:cNvPr>
          <p:cNvSpPr/>
          <p:nvPr/>
        </p:nvSpPr>
        <p:spPr>
          <a:xfrm>
            <a:off x="8151962" y="336429"/>
            <a:ext cx="1250830" cy="452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58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3B5AF7B-10EC-4745-AFF0-3D1A32DF2E9D}"/>
              </a:ext>
            </a:extLst>
          </p:cNvPr>
          <p:cNvSpPr txBox="1">
            <a:spLocks/>
          </p:cNvSpPr>
          <p:nvPr/>
        </p:nvSpPr>
        <p:spPr>
          <a:xfrm>
            <a:off x="98612" y="141813"/>
            <a:ext cx="10838329" cy="6438282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現代科学は、領域の</a:t>
            </a:r>
            <a:endParaRPr lang="en-US" altLang="ja-JP" sz="6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細分化・専門化・</a:t>
            </a:r>
            <a:endParaRPr lang="en-US" altLang="ja-JP" sz="6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閉鎖性が問題である。しかし、環境問題を解決するには、こういった問題を開放へと向かわせる必要がある。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9FB5D6-9FDF-404E-AFFD-F75C1B07C3B4}"/>
              </a:ext>
            </a:extLst>
          </p:cNvPr>
          <p:cNvSpPr/>
          <p:nvPr/>
        </p:nvSpPr>
        <p:spPr>
          <a:xfrm>
            <a:off x="8005482" y="155261"/>
            <a:ext cx="905436" cy="2148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94CCA4-B703-44D9-A5A0-479B1459FC7D}"/>
              </a:ext>
            </a:extLst>
          </p:cNvPr>
          <p:cNvSpPr/>
          <p:nvPr/>
        </p:nvSpPr>
        <p:spPr>
          <a:xfrm>
            <a:off x="8005482" y="2653555"/>
            <a:ext cx="905436" cy="2070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A7A189-815A-4655-8186-D0C2D5B74AE5}"/>
              </a:ext>
            </a:extLst>
          </p:cNvPr>
          <p:cNvSpPr/>
          <p:nvPr/>
        </p:nvSpPr>
        <p:spPr>
          <a:xfrm>
            <a:off x="6745939" y="155260"/>
            <a:ext cx="905436" cy="2148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E6D0CEC-B426-464A-ABDB-92F134519315}"/>
              </a:ext>
            </a:extLst>
          </p:cNvPr>
          <p:cNvSpPr txBox="1">
            <a:spLocks/>
          </p:cNvSpPr>
          <p:nvPr/>
        </p:nvSpPr>
        <p:spPr>
          <a:xfrm>
            <a:off x="11089342" y="209859"/>
            <a:ext cx="788895" cy="6438282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「科学者とは何か」　まとめ</a:t>
            </a:r>
            <a:endParaRPr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53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3B5AF7B-10EC-4745-AFF0-3D1A32DF2E9D}"/>
              </a:ext>
            </a:extLst>
          </p:cNvPr>
          <p:cNvSpPr txBox="1">
            <a:spLocks/>
          </p:cNvSpPr>
          <p:nvPr/>
        </p:nvSpPr>
        <p:spPr>
          <a:xfrm>
            <a:off x="4891177" y="141813"/>
            <a:ext cx="6045764" cy="6438282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環境問題のような複雑な問題を解決するのに必要な力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E6D0CEC-B426-464A-ABDB-92F134519315}"/>
              </a:ext>
            </a:extLst>
          </p:cNvPr>
          <p:cNvSpPr txBox="1">
            <a:spLocks/>
          </p:cNvSpPr>
          <p:nvPr/>
        </p:nvSpPr>
        <p:spPr>
          <a:xfrm>
            <a:off x="11089342" y="209859"/>
            <a:ext cx="788895" cy="6438282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「科学者とは何か」　まとめ</a:t>
            </a:r>
            <a:endParaRPr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7E07DEB9-8DD7-4B1F-82DF-CC653FC7B40B}"/>
              </a:ext>
            </a:extLst>
          </p:cNvPr>
          <p:cNvSpPr/>
          <p:nvPr/>
        </p:nvSpPr>
        <p:spPr>
          <a:xfrm rot="10800000">
            <a:off x="4270075" y="2570671"/>
            <a:ext cx="1242204" cy="1164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2A5397FE-BC58-4C16-A21A-2530F0957A5A}"/>
              </a:ext>
            </a:extLst>
          </p:cNvPr>
          <p:cNvSpPr txBox="1">
            <a:spLocks/>
          </p:cNvSpPr>
          <p:nvPr/>
        </p:nvSpPr>
        <p:spPr>
          <a:xfrm>
            <a:off x="-533485" y="277905"/>
            <a:ext cx="6045764" cy="6438282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知識をもとにした総合的な推理力・予測力・判断力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E55EDE-8D71-48D8-A74A-CBFFF94704BD}"/>
              </a:ext>
            </a:extLst>
          </p:cNvPr>
          <p:cNvSpPr/>
          <p:nvPr/>
        </p:nvSpPr>
        <p:spPr>
          <a:xfrm>
            <a:off x="1726128" y="3735238"/>
            <a:ext cx="1017072" cy="2513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1093904-8C3D-4A52-BF31-D495172E1961}"/>
              </a:ext>
            </a:extLst>
          </p:cNvPr>
          <p:cNvSpPr/>
          <p:nvPr/>
        </p:nvSpPr>
        <p:spPr>
          <a:xfrm>
            <a:off x="349623" y="277905"/>
            <a:ext cx="986118" cy="22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B9E685D-5142-4398-A5F7-D602C0C5EB92}"/>
              </a:ext>
            </a:extLst>
          </p:cNvPr>
          <p:cNvSpPr/>
          <p:nvPr/>
        </p:nvSpPr>
        <p:spPr>
          <a:xfrm>
            <a:off x="349623" y="2925354"/>
            <a:ext cx="1017072" cy="2292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29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93B5AF7B-10EC-4745-AFF0-3D1A32DF2E9D}"/>
              </a:ext>
            </a:extLst>
          </p:cNvPr>
          <p:cNvSpPr txBox="1">
            <a:spLocks/>
          </p:cNvSpPr>
          <p:nvPr/>
        </p:nvSpPr>
        <p:spPr>
          <a:xfrm>
            <a:off x="98612" y="141813"/>
            <a:ext cx="10838329" cy="6438282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現代科学の特徴</a:t>
            </a:r>
            <a:endParaRPr lang="en-US" altLang="ja-JP" sz="6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細分化・専門化・</a:t>
            </a:r>
            <a:endParaRPr lang="en-US" altLang="ja-JP" sz="6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閉鎖性</a:t>
            </a:r>
            <a:endParaRPr lang="en-US" altLang="ja-JP" sz="6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ct val="150000"/>
              </a:lnSpc>
            </a:pPr>
            <a:endParaRPr lang="en-US" altLang="ja-JP" sz="6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6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総合的な推理力・予測力・判断力が求められる問題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E6D0CEC-B426-464A-ABDB-92F134519315}"/>
              </a:ext>
            </a:extLst>
          </p:cNvPr>
          <p:cNvSpPr txBox="1">
            <a:spLocks/>
          </p:cNvSpPr>
          <p:nvPr/>
        </p:nvSpPr>
        <p:spPr>
          <a:xfrm>
            <a:off x="11089342" y="209859"/>
            <a:ext cx="788895" cy="6438282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「科学者とは何か」　まとめ</a:t>
            </a:r>
            <a:endParaRPr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矢印: 左右 1">
            <a:extLst>
              <a:ext uri="{FF2B5EF4-FFF2-40B4-BE49-F238E27FC236}">
                <a16:creationId xmlns:a16="http://schemas.microsoft.com/office/drawing/2014/main" id="{6A3B3B31-F5E7-47B6-A982-E64DAD870102}"/>
              </a:ext>
            </a:extLst>
          </p:cNvPr>
          <p:cNvSpPr/>
          <p:nvPr/>
        </p:nvSpPr>
        <p:spPr>
          <a:xfrm>
            <a:off x="4689894" y="2518914"/>
            <a:ext cx="1406106" cy="9963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80DCE8E-4216-4CFA-872C-554EC68C6F8F}"/>
              </a:ext>
            </a:extLst>
          </p:cNvPr>
          <p:cNvSpPr/>
          <p:nvPr/>
        </p:nvSpPr>
        <p:spPr>
          <a:xfrm>
            <a:off x="6374921" y="209859"/>
            <a:ext cx="3545455" cy="588901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7200" b="1" dirty="0">
                <a:solidFill>
                  <a:schemeClr val="tx1"/>
                </a:solidFill>
              </a:rPr>
              <a:t>現代科学は</a:t>
            </a:r>
            <a:endParaRPr kumimoji="1" lang="en-US" altLang="ja-JP" sz="7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200" b="1" dirty="0">
                <a:solidFill>
                  <a:schemeClr val="tx1"/>
                </a:solidFill>
              </a:rPr>
              <a:t>変化が必要！</a:t>
            </a:r>
          </a:p>
        </p:txBody>
      </p:sp>
    </p:spTree>
    <p:extLst>
      <p:ext uri="{BB962C8B-B14F-4D97-AF65-F5344CB8AC3E}">
        <p14:creationId xmlns:p14="http://schemas.microsoft.com/office/powerpoint/2010/main" val="18735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