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4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theme" Target="theme/theme1.xml" />
  <Relationship Id="rId3" Type="http://schemas.openxmlformats.org/officeDocument/2006/relationships/slide" Target="slides/slide2.xml" />
  <Relationship Id="rId7" Type="http://schemas.openxmlformats.org/officeDocument/2006/relationships/slide" Target="slides/slide6.xml" />
  <Relationship Id="rId12" Type="http://schemas.openxmlformats.org/officeDocument/2006/relationships/viewProps" Target="view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presProps" Target="presProps.xml" />
  <Relationship Id="rId5" Type="http://schemas.openxmlformats.org/officeDocument/2006/relationships/slide" Target="slides/slide4.xml" />
  <Relationship Id="rId10" Type="http://schemas.openxmlformats.org/officeDocument/2006/relationships/slide" Target="slides/slide9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tableStyles" Target="tableStyle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1F2-13EC-4DA6-9DCD-AD99F575365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104A-97C6-4117-8D93-D211F7A7A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23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1F2-13EC-4DA6-9DCD-AD99F575365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104A-97C6-4117-8D93-D211F7A7A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42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1F2-13EC-4DA6-9DCD-AD99F575365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104A-97C6-4117-8D93-D211F7A7A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9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1F2-13EC-4DA6-9DCD-AD99F575365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104A-97C6-4117-8D93-D211F7A7A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97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1F2-13EC-4DA6-9DCD-AD99F575365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104A-97C6-4117-8D93-D211F7A7A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9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1F2-13EC-4DA6-9DCD-AD99F575365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104A-97C6-4117-8D93-D211F7A7A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70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1F2-13EC-4DA6-9DCD-AD99F575365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104A-97C6-4117-8D93-D211F7A7A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29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1F2-13EC-4DA6-9DCD-AD99F575365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104A-97C6-4117-8D93-D211F7A7A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54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1F2-13EC-4DA6-9DCD-AD99F575365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104A-97C6-4117-8D93-D211F7A7A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45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1F2-13EC-4DA6-9DCD-AD99F575365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104A-97C6-4117-8D93-D211F7A7A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05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1F2-13EC-4DA6-9DCD-AD99F575365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104A-97C6-4117-8D93-D211F7A7A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738657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E11F2-13EC-4DA6-9DCD-AD99F575365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4104A-97C6-4117-8D93-D211F7A7A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32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6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1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1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1.xml" />
</Relationships>
</file>

<file path=ppt/slides/_rels/slide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7279" y="1122363"/>
            <a:ext cx="10509160" cy="2387600"/>
          </a:xfrm>
        </p:spPr>
        <p:txBody>
          <a:bodyPr>
            <a:normAutofit/>
          </a:bodyPr>
          <a:lstStyle/>
          <a:p>
            <a:r>
              <a:rPr lang="ja-JP" altLang="en-US" sz="5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和歌を英訳と比較してみよう！</a:t>
            </a:r>
            <a:endParaRPr kumimoji="1" lang="ja-JP" altLang="en-US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66422" y="3509963"/>
            <a:ext cx="9144000" cy="1655762"/>
          </a:xfrm>
        </p:spPr>
        <p:txBody>
          <a:bodyPr/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～和歌の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英訳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をもとに、日本語、日本文化について考える～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279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①次の英訳は教科書のどの和歌を訳したもの？</a:t>
            </a:r>
            <a:endParaRPr kumimoji="1"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5400" dirty="0" smtClean="0"/>
              <a:t>I have loved in vain</a:t>
            </a:r>
          </a:p>
          <a:p>
            <a:pPr marL="0" indent="0">
              <a:buNone/>
            </a:pPr>
            <a:r>
              <a:rPr lang="en-US" altLang="ja-JP" sz="5400" dirty="0"/>
              <a:t>a</a:t>
            </a:r>
            <a:r>
              <a:rPr lang="en-US" altLang="ja-JP" sz="5400" dirty="0" smtClean="0"/>
              <a:t>nd now my beauty fades</a:t>
            </a:r>
          </a:p>
          <a:p>
            <a:pPr marL="0" indent="0">
              <a:buNone/>
            </a:pPr>
            <a:r>
              <a:rPr kumimoji="1" lang="en-US" altLang="ja-JP" sz="5400" dirty="0" smtClean="0"/>
              <a:t>like these cherry blossoms</a:t>
            </a:r>
          </a:p>
          <a:p>
            <a:pPr marL="0" indent="0">
              <a:buNone/>
            </a:pPr>
            <a:r>
              <a:rPr lang="en-US" altLang="ja-JP" sz="5400" dirty="0"/>
              <a:t>p</a:t>
            </a:r>
            <a:r>
              <a:rPr kumimoji="1" lang="en-US" altLang="ja-JP" sz="5400" dirty="0" smtClean="0"/>
              <a:t>aling in the long rains of spring</a:t>
            </a:r>
          </a:p>
          <a:p>
            <a:pPr marL="0" indent="0">
              <a:buNone/>
            </a:pPr>
            <a:r>
              <a:rPr lang="en-US" altLang="ja-JP" sz="5400" dirty="0" smtClean="0"/>
              <a:t>that I gaze upon alone. 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32081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5626" y="265756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 smtClean="0"/>
              <a:t>ここで英語の先生による解説動画を流す。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32903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66568" y="481035"/>
            <a:ext cx="2628900" cy="6254616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花</a:t>
            </a:r>
            <a:r>
              <a:rPr lang="ja-JP" altLang="en-US" sz="3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の</a:t>
            </a:r>
            <a:r>
              <a:rPr lang="ja-JP" altLang="en-US" sz="3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色</a:t>
            </a:r>
            <a:r>
              <a:rPr lang="ja-JP" altLang="en-US" sz="3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はうつりにけり</a:t>
            </a:r>
            <a:r>
              <a:rPr lang="ja-JP" altLang="en-US" sz="3200" b="1" dirty="0" err="1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な</a:t>
            </a:r>
            <a:r>
              <a:rPr lang="ja-JP" altLang="en-US" sz="3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いたづらに</a:t>
            </a:r>
            <a:r>
              <a:rPr lang="en-US" altLang="ja-JP" sz="3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3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en-US" altLang="ja-JP" sz="3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3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ja-JP" altLang="en-US" sz="3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わが身世にふる</a:t>
            </a:r>
            <a:r>
              <a:rPr lang="ja-JP" altLang="en-US" sz="3200" b="1" dirty="0" err="1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ながめせしまに</a:t>
            </a:r>
            <a:r>
              <a:rPr lang="en-US" altLang="ja-JP" sz="3200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3200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ja-JP" altLang="en-US" sz="3200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　　　　　</a:t>
            </a:r>
            <a:r>
              <a:rPr lang="ja-JP" altLang="en-US" sz="2800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小野小町</a:t>
            </a:r>
            <a:endParaRPr kumimoji="1" lang="ja-JP" altLang="en-US" sz="2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20302" y="481035"/>
            <a:ext cx="7734300" cy="5811838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endParaRPr lang="en-US" altLang="ja-JP" sz="4400" dirty="0" smtClean="0"/>
          </a:p>
          <a:p>
            <a:pPr marL="0" indent="0">
              <a:buNone/>
            </a:pPr>
            <a:r>
              <a:rPr lang="en-US" altLang="ja-JP" sz="4400" dirty="0" smtClean="0"/>
              <a:t>I </a:t>
            </a:r>
            <a:r>
              <a:rPr lang="en-US" altLang="ja-JP" sz="4400" dirty="0"/>
              <a:t>have loved in vain</a:t>
            </a:r>
          </a:p>
          <a:p>
            <a:pPr marL="0" indent="0">
              <a:buNone/>
            </a:pPr>
            <a:r>
              <a:rPr lang="en-US" altLang="ja-JP" sz="4400" dirty="0" smtClean="0"/>
              <a:t>and now my beauty fades</a:t>
            </a:r>
          </a:p>
          <a:p>
            <a:pPr marL="0" indent="0">
              <a:buNone/>
            </a:pPr>
            <a:r>
              <a:rPr lang="en-US" altLang="ja-JP" sz="4400" dirty="0"/>
              <a:t>like these cherry blossoms</a:t>
            </a:r>
          </a:p>
          <a:p>
            <a:pPr marL="0" indent="0">
              <a:buNone/>
            </a:pPr>
            <a:r>
              <a:rPr lang="en-US" altLang="ja-JP" sz="4400" dirty="0" smtClean="0"/>
              <a:t>p</a:t>
            </a:r>
            <a:r>
              <a:rPr lang="en-US" altLang="ja-JP" sz="4400" dirty="0"/>
              <a:t>aling in the long rains of spring</a:t>
            </a:r>
          </a:p>
          <a:p>
            <a:pPr marL="0" indent="0">
              <a:buNone/>
            </a:pPr>
            <a:r>
              <a:rPr lang="en-US" altLang="ja-JP" sz="4400" dirty="0" smtClean="0"/>
              <a:t>that I gaze upon alone. </a:t>
            </a:r>
          </a:p>
          <a:p>
            <a:pPr marL="0" indent="0">
              <a:buNone/>
            </a:pPr>
            <a:endParaRPr lang="en-US" altLang="ja-JP" sz="4400" dirty="0"/>
          </a:p>
          <a:p>
            <a:pPr marL="0" indent="0">
              <a:buNone/>
            </a:pPr>
            <a:r>
              <a:rPr lang="ja-JP" altLang="en-US" sz="4400" dirty="0" smtClean="0"/>
              <a:t>　　　　　　　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これは・・・・・</a:t>
            </a:r>
            <a:endParaRPr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583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440214" y="365125"/>
            <a:ext cx="1913585" cy="5811838"/>
          </a:xfrm>
        </p:spPr>
        <p:txBody>
          <a:bodyPr>
            <a:normAutofit fontScale="90000"/>
          </a:bodyPr>
          <a:lstStyle/>
          <a:p>
            <a:r>
              <a:rPr lang="ja-JP" altLang="en-US" sz="33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花の色はうつりにけり</a:t>
            </a:r>
            <a:r>
              <a:rPr lang="ja-JP" altLang="en-US" sz="3300" b="1" dirty="0" err="1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な</a:t>
            </a:r>
            <a:r>
              <a:rPr lang="ja-JP" altLang="en-US" sz="33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いたづらに</a:t>
            </a:r>
            <a:r>
              <a:rPr lang="en-US" altLang="ja-JP" sz="33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33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en-US" altLang="ja-JP" sz="33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33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ja-JP" altLang="en-US" sz="33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わが身世にふる</a:t>
            </a:r>
            <a:r>
              <a:rPr lang="ja-JP" altLang="en-US" sz="3300" b="1" dirty="0" err="1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ながめせしまに</a:t>
            </a:r>
            <a:r>
              <a:rPr lang="en-US" altLang="ja-JP" sz="3200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3200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ja-JP" altLang="en-US" sz="3200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　　　　　</a:t>
            </a:r>
            <a:r>
              <a:rPr lang="ja-JP" altLang="en-US" sz="2800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小野小町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99026" y="365125"/>
            <a:ext cx="8292921" cy="60227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4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花の色はむなしく色あせてしまったなあ、長雨が降っていた間に。</a:t>
            </a:r>
            <a:endParaRPr lang="en-US" altLang="ja-JP" sz="24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私の容色も衰えてしまったなあ。物思いにふけって</a:t>
            </a:r>
            <a:r>
              <a:rPr lang="ja-JP" altLang="en-US" sz="24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無駄</a:t>
            </a:r>
            <a:r>
              <a:rPr lang="ja-JP" altLang="en-US" sz="24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に時を過ごしてきた間に。</a:t>
            </a:r>
            <a:endParaRPr lang="en-US" altLang="ja-JP" sz="24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endParaRPr kumimoji="1" lang="en-US" altLang="ja-JP" sz="2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en-US" altLang="ja-JP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《</a:t>
            </a:r>
            <a:r>
              <a:rPr lang="ja-JP" altLang="en-US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この和歌のポイント</a:t>
            </a:r>
            <a:r>
              <a:rPr lang="en-US" altLang="ja-JP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》</a:t>
            </a:r>
            <a:endParaRPr lang="en-US" altLang="ja-JP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歌に使われる言葉の多くが、二つの意味をもっていると考えられる。</a:t>
            </a:r>
            <a:endParaRPr lang="en-US" altLang="ja-JP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endParaRPr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はな・・・・桜の花／女性</a:t>
            </a:r>
            <a:endParaRPr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いろ・・・・色彩／容色</a:t>
            </a:r>
            <a:endParaRPr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うつる・・・色あせる／衰える</a:t>
            </a:r>
            <a:endParaRPr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ふる・・・・降る、</a:t>
            </a:r>
            <a:r>
              <a:rPr kumimoji="1" lang="ja-JP" altLang="en-US" sz="2400" dirty="0" err="1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経るの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掛詞</a:t>
            </a:r>
            <a:endParaRPr kumimoji="1" lang="en-US" altLang="ja-JP" sz="2400" dirty="0" smtClean="0">
              <a:solidFill>
                <a:srgbClr val="FF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　雨が降る</a:t>
            </a:r>
            <a:endParaRPr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／時が経つ＝人生を過ごす</a:t>
            </a:r>
            <a:endParaRPr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ながめ・・・長雨、眺めの掛詞</a:t>
            </a:r>
            <a:endParaRPr lang="en-US" altLang="ja-JP" sz="2400" dirty="0" smtClean="0">
              <a:solidFill>
                <a:srgbClr val="FF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長い雨／物思いにふける　　　　　　　　</a:t>
            </a:r>
            <a:endParaRPr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427335" y="365125"/>
            <a:ext cx="1996226" cy="585537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30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440214" y="365125"/>
            <a:ext cx="1913585" cy="5811838"/>
          </a:xfrm>
        </p:spPr>
        <p:txBody>
          <a:bodyPr>
            <a:normAutofit fontScale="90000"/>
          </a:bodyPr>
          <a:lstStyle/>
          <a:p>
            <a:r>
              <a:rPr lang="ja-JP" altLang="en-US" sz="33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花の色はうつりにけり</a:t>
            </a:r>
            <a:r>
              <a:rPr lang="ja-JP" altLang="en-US" sz="3300" b="1" dirty="0" err="1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な</a:t>
            </a:r>
            <a:r>
              <a:rPr lang="ja-JP" altLang="en-US" sz="33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いたづらに</a:t>
            </a:r>
            <a:r>
              <a:rPr lang="en-US" altLang="ja-JP" sz="33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33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en-US" altLang="ja-JP" sz="33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33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ja-JP" altLang="en-US" sz="33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わが身世にふる</a:t>
            </a:r>
            <a:r>
              <a:rPr lang="ja-JP" altLang="en-US" sz="3300" b="1" dirty="0" err="1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ながめせしまに</a:t>
            </a:r>
            <a:r>
              <a:rPr lang="en-US" altLang="ja-JP" sz="3200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3200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ja-JP" altLang="en-US" sz="3200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　　　　　</a:t>
            </a:r>
            <a:r>
              <a:rPr lang="ja-JP" altLang="en-US" sz="2800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小野小町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99026" y="365125"/>
            <a:ext cx="8292921" cy="60227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花の色はむなしく色あせてしまったなあ、長雨が降っていた間に。</a:t>
            </a:r>
            <a:endParaRPr lang="en-US" altLang="ja-JP" sz="24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私の容色も衰えてしまったなあ。物思いにふけって</a:t>
            </a:r>
            <a:r>
              <a:rPr lang="ja-JP" altLang="en-US" sz="24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無駄</a:t>
            </a:r>
            <a:r>
              <a:rPr lang="ja-JP" altLang="en-US" sz="24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に時を過ごしてきた間に。</a:t>
            </a:r>
            <a:endParaRPr lang="en-US" altLang="ja-JP" sz="24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endParaRPr kumimoji="1" lang="en-US" altLang="ja-JP" sz="2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en-US" altLang="ja-JP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《</a:t>
            </a: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この和歌のポイント</a:t>
            </a:r>
            <a:r>
              <a:rPr lang="en-US" altLang="ja-JP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》</a:t>
            </a:r>
          </a:p>
          <a:p>
            <a:pPr marL="0" indent="0">
              <a:buNone/>
            </a:pPr>
            <a:endParaRPr kumimoji="1" lang="en-US" altLang="ja-JP" sz="2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いたづらに　　　「うつる」に係る</a:t>
            </a:r>
            <a:endParaRPr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　　　　むなしく色あせる</a:t>
            </a:r>
            <a:endParaRPr lang="en-US" altLang="ja-JP" sz="2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endParaRPr kumimoji="1" lang="en-US" altLang="ja-JP" sz="2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　　　「経る」に係る</a:t>
            </a:r>
            <a:endParaRPr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　　　無駄に時を過ごす</a:t>
            </a:r>
            <a:endParaRPr lang="en-US" altLang="ja-JP" sz="2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endParaRPr lang="en-US" altLang="ja-JP" sz="2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endParaRPr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一首、三十二音の中に、二つの文脈</a:t>
            </a:r>
            <a:endParaRPr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が詠み込まれている。</a:t>
            </a:r>
            <a:endParaRPr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endParaRPr kumimoji="1" lang="en-US" altLang="ja-JP" sz="2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marL="0" indent="0">
              <a:buNone/>
            </a:pPr>
            <a:endParaRPr kumimoji="1" lang="ja-JP" altLang="en-US" sz="2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5847009" y="2099256"/>
            <a:ext cx="129324" cy="81136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 rot="2127737">
            <a:off x="4883416" y="2013672"/>
            <a:ext cx="120280" cy="102116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メモ 6"/>
          <p:cNvSpPr/>
          <p:nvPr/>
        </p:nvSpPr>
        <p:spPr>
          <a:xfrm>
            <a:off x="1712354" y="515155"/>
            <a:ext cx="1506828" cy="5409127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9427335" y="365125"/>
            <a:ext cx="1996226" cy="585537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51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787166" y="283335"/>
            <a:ext cx="4043966" cy="6297769"/>
          </a:xfrm>
        </p:spPr>
        <p:txBody>
          <a:bodyPr vert="eaVert">
            <a:noAutofit/>
          </a:bodyPr>
          <a:lstStyle/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en-US" altLang="ja-JP" sz="4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和歌と英訳、それぞれの表現を比較し、相違点を指摘しよう。</a:t>
            </a:r>
            <a:endParaRPr kumimoji="1" lang="ja-JP" altLang="en-US" sz="4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236370" y="283335"/>
            <a:ext cx="4906853" cy="6297769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6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endParaRPr lang="en-US" altLang="ja-JP" sz="6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なぜそのような違いが生じるのかを、考えてみよう。</a:t>
            </a:r>
            <a:endParaRPr lang="ja-JP" altLang="en-US" sz="4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438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52281" y="579549"/>
            <a:ext cx="4765183" cy="5795493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kumimoji="1"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</a:t>
            </a:r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考えるヒント</a:t>
            </a:r>
            <a:r>
              <a:rPr kumimoji="1"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</a:p>
          <a:p>
            <a:pPr algn="l"/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日本語にはどのような特徴が　　</a:t>
            </a:r>
            <a:endParaRPr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あるか。</a:t>
            </a:r>
            <a:endParaRPr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日本人はどのような考え方を</a:t>
            </a:r>
            <a:endParaRPr kumimoji="1"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するか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どのような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価値観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endParaRPr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もっている</a:t>
            </a:r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か。</a:t>
            </a:r>
            <a:endParaRPr kumimoji="1"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考えてみよう！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6645498" y="579549"/>
            <a:ext cx="3915177" cy="5795493"/>
          </a:xfrm>
          <a:prstGeom prst="rect">
            <a:avLst/>
          </a:prstGeom>
        </p:spPr>
        <p:txBody>
          <a:bodyPr vert="eaVert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考えるヒント</a:t>
            </a:r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</a:p>
          <a:p>
            <a:pPr algn="l"/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英訳された表現（単語）が和歌のどの表現と対応しているか、考えてみよう！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494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12180" y="710238"/>
            <a:ext cx="1755820" cy="5368591"/>
          </a:xfrm>
        </p:spPr>
        <p:txBody>
          <a:bodyPr vert="eaVert">
            <a:normAutofit fontScale="90000"/>
          </a:bodyPr>
          <a:lstStyle/>
          <a:p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グループでの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意見交流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3999" y="463639"/>
            <a:ext cx="7504091" cy="5975798"/>
          </a:xfrm>
        </p:spPr>
        <p:txBody>
          <a:bodyPr vert="eaVert">
            <a:normAutofit/>
          </a:bodyPr>
          <a:lstStyle/>
          <a:p>
            <a:pPr algn="l"/>
            <a:endParaRPr kumimoji="1"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他の人の意見を聞いて、自分の考えがどう変化したか、あるいは変化しなかったか、評価してみよう。</a:t>
            </a:r>
            <a:endParaRPr kumimoji="1"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○同意見だ・・同じことを自分も考えた！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○新たな気づきがあった・・・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自分では全く思いつかなかった！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○考えが深まった・・・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（例）自分も相違点は気づいていたが、　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なぜその違いが生じるのかについて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は他の人と意見が異なっていた。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他の人の意見を聞いてそういう考え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方もあるな、と納得できた！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855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