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F0E1-B21D-4046-BA4B-EEE0EE53046D}" type="datetimeFigureOut">
              <a:rPr kumimoji="1" lang="ja-JP" altLang="en-US" smtClean="0"/>
              <a:t>2020/3/15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5DB0-D6C4-4C95-B883-96170A8769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81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F0E1-B21D-4046-BA4B-EEE0EE53046D}" type="datetimeFigureOut">
              <a:rPr kumimoji="1" lang="ja-JP" altLang="en-US" smtClean="0"/>
              <a:t>2020/3/15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5DB0-D6C4-4C95-B883-96170A8769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14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F0E1-B21D-4046-BA4B-EEE0EE53046D}" type="datetimeFigureOut">
              <a:rPr kumimoji="1" lang="ja-JP" altLang="en-US" smtClean="0"/>
              <a:t>2020/3/15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5DB0-D6C4-4C95-B883-96170A8769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34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F0E1-B21D-4046-BA4B-EEE0EE53046D}" type="datetimeFigureOut">
              <a:rPr kumimoji="1" lang="ja-JP" altLang="en-US" smtClean="0"/>
              <a:t>2020/3/15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5DB0-D6C4-4C95-B883-96170A8769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974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F0E1-B21D-4046-BA4B-EEE0EE53046D}" type="datetimeFigureOut">
              <a:rPr kumimoji="1" lang="ja-JP" altLang="en-US" smtClean="0"/>
              <a:t>2020/3/15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5DB0-D6C4-4C95-B883-96170A8769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81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F0E1-B21D-4046-BA4B-EEE0EE53046D}" type="datetimeFigureOut">
              <a:rPr kumimoji="1" lang="ja-JP" altLang="en-US" smtClean="0"/>
              <a:t>2020/3/15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5DB0-D6C4-4C95-B883-96170A8769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59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F0E1-B21D-4046-BA4B-EEE0EE53046D}" type="datetimeFigureOut">
              <a:rPr kumimoji="1" lang="ja-JP" altLang="en-US" smtClean="0"/>
              <a:t>2020/3/15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5DB0-D6C4-4C95-B883-96170A8769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69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F0E1-B21D-4046-BA4B-EEE0EE53046D}" type="datetimeFigureOut">
              <a:rPr kumimoji="1" lang="ja-JP" altLang="en-US" smtClean="0"/>
              <a:t>2020/3/15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5DB0-D6C4-4C95-B883-96170A8769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14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F0E1-B21D-4046-BA4B-EEE0EE53046D}" type="datetimeFigureOut">
              <a:rPr kumimoji="1" lang="ja-JP" altLang="en-US" smtClean="0"/>
              <a:t>2020/3/15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5DB0-D6C4-4C95-B883-96170A8769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82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F0E1-B21D-4046-BA4B-EEE0EE53046D}" type="datetimeFigureOut">
              <a:rPr kumimoji="1" lang="ja-JP" altLang="en-US" smtClean="0"/>
              <a:t>2020/3/15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5DB0-D6C4-4C95-B883-96170A8769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F0E1-B21D-4046-BA4B-EEE0EE53046D}" type="datetimeFigureOut">
              <a:rPr kumimoji="1" lang="ja-JP" altLang="en-US" smtClean="0"/>
              <a:t>2020/3/15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C5DB0-D6C4-4C95-B883-96170A8769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76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FF0E1-B21D-4046-BA4B-EEE0EE53046D}" type="datetimeFigureOut">
              <a:rPr kumimoji="1" lang="ja-JP" altLang="en-US" smtClean="0"/>
              <a:t>2020/3/15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C5DB0-D6C4-4C95-B883-96170A8769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8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0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角丸四角形 1"/>
              <p:cNvSpPr/>
              <p:nvPr/>
            </p:nvSpPr>
            <p:spPr>
              <a:xfrm>
                <a:off x="1097280" y="548640"/>
                <a:ext cx="9956800" cy="1442720"/>
              </a:xfrm>
              <a:prstGeom prst="round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ja-JP" altLang="en-US" sz="2400" dirty="0" smtClean="0">
                    <a:ea typeface="ＭＳ 明朝" panose="02020609040205080304" pitchFamily="17" charset="-128"/>
                  </a:rPr>
                  <a:t>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40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𝑧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</m:t>
                    </m:r>
                    <m:sSup>
                      <m:sSup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𝑥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+</m:t>
                    </m:r>
                    <m:sSup>
                      <m:sSup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𝑦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</m:t>
                    </m:r>
                    <m:d>
                      <m:d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0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</m:t>
                        </m:r>
                      </m:e>
                    </m:d>
                    <m:r>
                      <a:rPr lang="ja-JP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　</m:t>
                    </m:r>
                  </m:oMath>
                </a14:m>
                <a:r>
                  <a:rPr kumimoji="1" lang="ja-JP" altLang="en-US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を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altLang="ja-JP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軸まわりに</a:t>
                </a:r>
                <a:r>
                  <a:rPr kumimoji="1" lang="en-US" altLang="ja-JP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1</a:t>
                </a:r>
                <a:r>
                  <a:rPr kumimoji="1" lang="ja-JP" altLang="en-US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回転するとき，その図形の体積を</a:t>
                </a:r>
                <a:r>
                  <a:rPr lang="ja-JP" altLang="en-US" sz="24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定積分で表せ。</a:t>
                </a:r>
                <a:endParaRPr kumimoji="1" lang="en-US" altLang="ja-JP" sz="2400" b="0" dirty="0" smtClean="0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mc:Choice>
        <mc:Fallback xmlns="">
          <p:sp>
            <p:nvSpPr>
              <p:cNvPr id="2" name="角丸四角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80" y="548640"/>
                <a:ext cx="9956800" cy="1442720"/>
              </a:xfrm>
              <a:prstGeom prst="roundRect">
                <a:avLst/>
              </a:prstGeom>
              <a:blipFill>
                <a:blip r:embed="rId2"/>
                <a:stretch>
                  <a:fillRect l="-183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1259840" y="1930400"/>
                <a:ext cx="5669280" cy="6908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ja-JP" altLang="en-US" sz="24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① 円錐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𝑧</m:t>
                        </m:r>
                      </m:e>
                      <m:sup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lang="en-US" altLang="ja-JP" sz="2400" i="1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</m:t>
                    </m:r>
                    <m:sSup>
                      <m:sSupPr>
                        <m:ctrlP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lang="en-US" altLang="ja-JP" sz="2400" i="1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+</m:t>
                    </m:r>
                    <m:sSup>
                      <m:sSupPr>
                        <m:ctrlP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𝑦</m:t>
                        </m:r>
                      </m:e>
                      <m:sup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lang="en-US" altLang="ja-JP" sz="2400" i="1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</m:t>
                    </m:r>
                    <m:d>
                      <m:dPr>
                        <m:ctrlP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0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</m:t>
                        </m:r>
                      </m:e>
                    </m:d>
                  </m:oMath>
                </a14:m>
                <a:r>
                  <a:rPr kumimoji="1" lang="ja-JP" altLang="en-US" sz="24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を描く。</a:t>
                </a:r>
                <a:endParaRPr kumimoji="1" lang="ja-JP" altLang="en-US" sz="2400" dirty="0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840" y="1930400"/>
                <a:ext cx="5669280" cy="690880"/>
              </a:xfrm>
              <a:prstGeom prst="rect">
                <a:avLst/>
              </a:prstGeom>
              <a:blipFill>
                <a:blip r:embed="rId3"/>
                <a:stretch>
                  <a:fillRect l="-1720" r="-6989" b="-88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吹き出し: 角を丸めた四角形 21">
            <a:extLst>
              <a:ext uri="{FF2B5EF4-FFF2-40B4-BE49-F238E27FC236}">
                <a16:creationId xmlns:a16="http://schemas.microsoft.com/office/drawing/2014/main" id="{71F02B6F-656B-4346-97D0-8EA08F383589}"/>
              </a:ext>
            </a:extLst>
          </p:cNvPr>
          <p:cNvSpPr/>
          <p:nvPr/>
        </p:nvSpPr>
        <p:spPr>
          <a:xfrm>
            <a:off x="8025331" y="2621280"/>
            <a:ext cx="3348789" cy="1379621"/>
          </a:xfrm>
          <a:prstGeom prst="wedgeRoundRectCallout">
            <a:avLst>
              <a:gd name="adj1" fmla="val -68307"/>
              <a:gd name="adj2" fmla="val -4739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800" dirty="0"/>
              <a:t>図の描き方は前半でやったとおり</a:t>
            </a:r>
            <a:endParaRPr kumimoji="1" lang="ja-JP" altLang="en-US" sz="2800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4328160" y="2843431"/>
            <a:ext cx="3881120" cy="3313529"/>
            <a:chOff x="3535680" y="1026161"/>
            <a:chExt cx="5628640" cy="5496559"/>
          </a:xfrm>
        </p:grpSpPr>
        <p:cxnSp>
          <p:nvCxnSpPr>
            <p:cNvPr id="7" name="直線矢印コネクタ 6"/>
            <p:cNvCxnSpPr/>
            <p:nvPr/>
          </p:nvCxnSpPr>
          <p:spPr>
            <a:xfrm flipV="1">
              <a:off x="5811520" y="1666240"/>
              <a:ext cx="20320" cy="46126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グループ化 7"/>
            <p:cNvGrpSpPr/>
            <p:nvPr/>
          </p:nvGrpSpPr>
          <p:grpSpPr>
            <a:xfrm>
              <a:off x="3535680" y="1026161"/>
              <a:ext cx="5628640" cy="5496559"/>
              <a:chOff x="3535680" y="1026161"/>
              <a:chExt cx="5628640" cy="5496559"/>
            </a:xfrm>
          </p:grpSpPr>
          <p:sp>
            <p:nvSpPr>
              <p:cNvPr id="9" name="楕円 8"/>
              <p:cNvSpPr/>
              <p:nvPr/>
            </p:nvSpPr>
            <p:spPr>
              <a:xfrm>
                <a:off x="3677920" y="2194560"/>
                <a:ext cx="4287520" cy="914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" name="直線矢印コネクタ 9"/>
              <p:cNvCxnSpPr/>
              <p:nvPr/>
            </p:nvCxnSpPr>
            <p:spPr>
              <a:xfrm>
                <a:off x="3535680" y="4734560"/>
                <a:ext cx="479552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コネクタ 10"/>
              <p:cNvCxnSpPr>
                <a:stCxn id="9" idx="2"/>
              </p:cNvCxnSpPr>
              <p:nvPr/>
            </p:nvCxnSpPr>
            <p:spPr>
              <a:xfrm>
                <a:off x="3677920" y="2651760"/>
                <a:ext cx="2133600" cy="2082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コネクタ 11"/>
              <p:cNvCxnSpPr>
                <a:stCxn id="9" idx="6"/>
              </p:cNvCxnSpPr>
              <p:nvPr/>
            </p:nvCxnSpPr>
            <p:spPr>
              <a:xfrm flipH="1">
                <a:off x="5811520" y="2651760"/>
                <a:ext cx="2153920" cy="2082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矢印コネクタ 12"/>
              <p:cNvCxnSpPr/>
              <p:nvPr/>
            </p:nvCxnSpPr>
            <p:spPr>
              <a:xfrm flipH="1">
                <a:off x="4511040" y="3616960"/>
                <a:ext cx="2458720" cy="241808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正方形/長方形 13"/>
                  <p:cNvSpPr/>
                  <p:nvPr/>
                </p:nvSpPr>
                <p:spPr>
                  <a:xfrm>
                    <a:off x="3901440" y="5791200"/>
                    <a:ext cx="894080" cy="73152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kumimoji="1" lang="ja-JP" altLang="en-US" sz="2800" dirty="0"/>
                  </a:p>
                </p:txBody>
              </p:sp>
            </mc:Choice>
            <mc:Fallback xmlns="">
              <p:sp>
                <p:nvSpPr>
                  <p:cNvPr id="14" name="正方形/長方形 1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01440" y="5791200"/>
                    <a:ext cx="894080" cy="731520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正方形/長方形 14"/>
                  <p:cNvSpPr/>
                  <p:nvPr/>
                </p:nvSpPr>
                <p:spPr>
                  <a:xfrm>
                    <a:off x="8270240" y="4368800"/>
                    <a:ext cx="894080" cy="73152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kumimoji="1" lang="ja-JP" altLang="en-US" sz="2800" dirty="0"/>
                  </a:p>
                </p:txBody>
              </p:sp>
            </mc:Choice>
            <mc:Fallback xmlns="">
              <p:sp>
                <p:nvSpPr>
                  <p:cNvPr id="15" name="正方形/長方形 1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270240" y="4368800"/>
                    <a:ext cx="894080" cy="731520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正方形/長方形 15"/>
                  <p:cNvSpPr/>
                  <p:nvPr/>
                </p:nvSpPr>
                <p:spPr>
                  <a:xfrm>
                    <a:off x="5466080" y="1026161"/>
                    <a:ext cx="894080" cy="73152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oMath>
                      </m:oMathPara>
                    </a14:m>
                    <a:endParaRPr kumimoji="1" lang="ja-JP" altLang="en-US" sz="2800" dirty="0"/>
                  </a:p>
                </p:txBody>
              </p:sp>
            </mc:Choice>
            <mc:Fallback xmlns="">
              <p:sp>
                <p:nvSpPr>
                  <p:cNvPr id="16" name="正方形/長方形 1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66080" y="1026161"/>
                    <a:ext cx="894080" cy="731520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169572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角丸四角形 1"/>
              <p:cNvSpPr/>
              <p:nvPr/>
            </p:nvSpPr>
            <p:spPr>
              <a:xfrm>
                <a:off x="1097280" y="548640"/>
                <a:ext cx="9956800" cy="1442720"/>
              </a:xfrm>
              <a:prstGeom prst="round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ja-JP" altLang="en-US" sz="2400" dirty="0" smtClean="0">
                    <a:ea typeface="ＭＳ 明朝" panose="02020609040205080304" pitchFamily="17" charset="-128"/>
                  </a:rPr>
                  <a:t>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40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𝑧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</m:t>
                    </m:r>
                    <m:sSup>
                      <m:sSup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𝑥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+</m:t>
                    </m:r>
                    <m:sSup>
                      <m:sSup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𝑦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</m:t>
                    </m:r>
                    <m:d>
                      <m:d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0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</m:t>
                        </m:r>
                      </m:e>
                    </m:d>
                    <m:r>
                      <a:rPr lang="ja-JP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　</m:t>
                    </m:r>
                  </m:oMath>
                </a14:m>
                <a:r>
                  <a:rPr kumimoji="1" lang="ja-JP" altLang="en-US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を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altLang="ja-JP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軸まわりに</a:t>
                </a:r>
                <a:r>
                  <a:rPr kumimoji="1" lang="en-US" altLang="ja-JP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1</a:t>
                </a:r>
                <a:r>
                  <a:rPr kumimoji="1" lang="ja-JP" altLang="en-US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回転するとき，その図形の体積を</a:t>
                </a:r>
                <a:r>
                  <a:rPr lang="ja-JP" altLang="en-US" sz="24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定積分で表せ。</a:t>
                </a:r>
                <a:endParaRPr kumimoji="1" lang="en-US" altLang="ja-JP" sz="2400" b="0" dirty="0" smtClean="0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mc:Choice>
        <mc:Fallback xmlns="">
          <p:sp>
            <p:nvSpPr>
              <p:cNvPr id="2" name="角丸四角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80" y="548640"/>
                <a:ext cx="9956800" cy="1442720"/>
              </a:xfrm>
              <a:prstGeom prst="roundRect">
                <a:avLst/>
              </a:prstGeom>
              <a:blipFill>
                <a:blip r:embed="rId2"/>
                <a:stretch>
                  <a:fillRect l="-183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1259840" y="1930400"/>
                <a:ext cx="8249920" cy="6908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ja-JP" altLang="en-US" sz="24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② </a:t>
                </a:r>
                <a:r>
                  <a:rPr kumimoji="1" lang="ja-JP" altLang="en-US" sz="24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描いた円錐と</a:t>
                </a: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𝑦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𝑡</m:t>
                    </m:r>
                    <m:d>
                      <m:dPr>
                        <m:ctrlP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d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−1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</m:t>
                        </m:r>
                      </m:e>
                    </m:d>
                  </m:oMath>
                </a14:m>
                <a:r>
                  <a:rPr kumimoji="1" lang="ja-JP" altLang="en-US" sz="24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の共通部分を描く。</a:t>
                </a:r>
                <a:endParaRPr kumimoji="1" lang="ja-JP" altLang="en-US" sz="2400" dirty="0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840" y="1930400"/>
                <a:ext cx="8249920" cy="690880"/>
              </a:xfrm>
              <a:prstGeom prst="rect">
                <a:avLst/>
              </a:prstGeom>
              <a:blipFill>
                <a:blip r:embed="rId3"/>
                <a:stretch>
                  <a:fillRect l="-1183" b="-88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吹き出し: 角を丸めた四角形 25">
            <a:extLst>
              <a:ext uri="{FF2B5EF4-FFF2-40B4-BE49-F238E27FC236}">
                <a16:creationId xmlns:a16="http://schemas.microsoft.com/office/drawing/2014/main" id="{58F0EDFD-2B99-4A80-BB08-E8572F39360A}"/>
              </a:ext>
            </a:extLst>
          </p:cNvPr>
          <p:cNvSpPr/>
          <p:nvPr/>
        </p:nvSpPr>
        <p:spPr>
          <a:xfrm>
            <a:off x="8005011" y="2843431"/>
            <a:ext cx="3348789" cy="1937116"/>
          </a:xfrm>
          <a:prstGeom prst="wedgeRoundRectCallout">
            <a:avLst>
              <a:gd name="adj1" fmla="val -41960"/>
              <a:gd name="adj2" fmla="val -6579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800" dirty="0"/>
              <a:t>y</a:t>
            </a:r>
            <a:r>
              <a:rPr kumimoji="1" lang="ja-JP" altLang="en-US" sz="2800" dirty="0"/>
              <a:t>軸のまわり</a:t>
            </a:r>
            <a:r>
              <a:rPr lang="ja-JP" altLang="en-US" sz="2800" dirty="0"/>
              <a:t>に１回転するから</a:t>
            </a:r>
            <a:r>
              <a:rPr lang="en-US" altLang="ja-JP" sz="2800" dirty="0"/>
              <a:t>y</a:t>
            </a:r>
            <a:r>
              <a:rPr lang="ja-JP" altLang="en-US" sz="2800" dirty="0"/>
              <a:t>軸に垂直な</a:t>
            </a:r>
            <a:r>
              <a:rPr lang="en-US" altLang="ja-JP" sz="2800" dirty="0"/>
              <a:t>y=t</a:t>
            </a:r>
            <a:endParaRPr kumimoji="1" lang="ja-JP" altLang="en-US" sz="2800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5505828" y="2563494"/>
            <a:ext cx="2052320" cy="3449644"/>
            <a:chOff x="5521246" y="2560320"/>
            <a:chExt cx="2052320" cy="3449644"/>
          </a:xfrm>
        </p:grpSpPr>
        <p:sp>
          <p:nvSpPr>
            <p:cNvPr id="19" name="平行四辺形 18"/>
            <p:cNvSpPr/>
            <p:nvPr/>
          </p:nvSpPr>
          <p:spPr>
            <a:xfrm rot="16200000" flipV="1">
              <a:off x="4822584" y="3258982"/>
              <a:ext cx="3449644" cy="2052320"/>
            </a:xfrm>
            <a:prstGeom prst="parallelogram">
              <a:avLst>
                <a:gd name="adj" fmla="val 84069"/>
              </a:avLst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/>
            <p:cNvSpPr/>
            <p:nvPr/>
          </p:nvSpPr>
          <p:spPr>
            <a:xfrm>
              <a:off x="6482080" y="3637280"/>
              <a:ext cx="508000" cy="804730"/>
            </a:xfrm>
            <a:custGeom>
              <a:avLst/>
              <a:gdLst>
                <a:gd name="connsiteX0" fmla="*/ 0 w 508000"/>
                <a:gd name="connsiteY0" fmla="*/ 447040 h 867232"/>
                <a:gd name="connsiteX1" fmla="*/ 203200 w 508000"/>
                <a:gd name="connsiteY1" fmla="*/ 853440 h 867232"/>
                <a:gd name="connsiteX2" fmla="*/ 508000 w 508000"/>
                <a:gd name="connsiteY2" fmla="*/ 0 h 867232"/>
                <a:gd name="connsiteX3" fmla="*/ 508000 w 508000"/>
                <a:gd name="connsiteY3" fmla="*/ 0 h 867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0" h="867232">
                  <a:moveTo>
                    <a:pt x="0" y="447040"/>
                  </a:moveTo>
                  <a:cubicBezTo>
                    <a:pt x="59266" y="687493"/>
                    <a:pt x="118533" y="927947"/>
                    <a:pt x="203200" y="853440"/>
                  </a:cubicBezTo>
                  <a:cubicBezTo>
                    <a:pt x="287867" y="778933"/>
                    <a:pt x="508000" y="0"/>
                    <a:pt x="508000" y="0"/>
                  </a:cubicBezTo>
                  <a:lnTo>
                    <a:pt x="508000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4328160" y="2843431"/>
            <a:ext cx="3881120" cy="3313529"/>
            <a:chOff x="3535680" y="1026161"/>
            <a:chExt cx="5628640" cy="5496559"/>
          </a:xfrm>
        </p:grpSpPr>
        <p:cxnSp>
          <p:nvCxnSpPr>
            <p:cNvPr id="22" name="直線矢印コネクタ 21"/>
            <p:cNvCxnSpPr/>
            <p:nvPr/>
          </p:nvCxnSpPr>
          <p:spPr>
            <a:xfrm flipV="1">
              <a:off x="5811520" y="1666240"/>
              <a:ext cx="20320" cy="46126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グループ化 22"/>
            <p:cNvGrpSpPr/>
            <p:nvPr/>
          </p:nvGrpSpPr>
          <p:grpSpPr>
            <a:xfrm>
              <a:off x="3535680" y="1026161"/>
              <a:ext cx="5628640" cy="5496559"/>
              <a:chOff x="3535680" y="1026161"/>
              <a:chExt cx="5628640" cy="5496559"/>
            </a:xfrm>
          </p:grpSpPr>
          <p:sp>
            <p:nvSpPr>
              <p:cNvPr id="24" name="楕円 23"/>
              <p:cNvSpPr/>
              <p:nvPr/>
            </p:nvSpPr>
            <p:spPr>
              <a:xfrm>
                <a:off x="3677920" y="2194560"/>
                <a:ext cx="4287520" cy="914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5" name="直線矢印コネクタ 24"/>
              <p:cNvCxnSpPr/>
              <p:nvPr/>
            </p:nvCxnSpPr>
            <p:spPr>
              <a:xfrm>
                <a:off x="3535680" y="4734560"/>
                <a:ext cx="479552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>
                <a:stCxn id="24" idx="2"/>
              </p:cNvCxnSpPr>
              <p:nvPr/>
            </p:nvCxnSpPr>
            <p:spPr>
              <a:xfrm>
                <a:off x="3677920" y="2651760"/>
                <a:ext cx="2133600" cy="2082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>
                <a:stCxn id="24" idx="6"/>
              </p:cNvCxnSpPr>
              <p:nvPr/>
            </p:nvCxnSpPr>
            <p:spPr>
              <a:xfrm flipH="1">
                <a:off x="5811520" y="2651760"/>
                <a:ext cx="2153920" cy="2082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矢印コネクタ 27"/>
              <p:cNvCxnSpPr/>
              <p:nvPr/>
            </p:nvCxnSpPr>
            <p:spPr>
              <a:xfrm flipH="1">
                <a:off x="4511040" y="3616960"/>
                <a:ext cx="2458720" cy="241808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正方形/長方形 28"/>
                  <p:cNvSpPr/>
                  <p:nvPr/>
                </p:nvSpPr>
                <p:spPr>
                  <a:xfrm>
                    <a:off x="3901440" y="5791200"/>
                    <a:ext cx="894080" cy="73152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kumimoji="1" lang="ja-JP" altLang="en-US" sz="2800" dirty="0"/>
                  </a:p>
                </p:txBody>
              </p:sp>
            </mc:Choice>
            <mc:Fallback xmlns="">
              <p:sp>
                <p:nvSpPr>
                  <p:cNvPr id="15" name="正方形/長方形 1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01440" y="5791200"/>
                    <a:ext cx="894080" cy="731520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正方形/長方形 29"/>
                  <p:cNvSpPr/>
                  <p:nvPr/>
                </p:nvSpPr>
                <p:spPr>
                  <a:xfrm>
                    <a:off x="8270240" y="4368800"/>
                    <a:ext cx="894080" cy="73152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kumimoji="1" lang="ja-JP" altLang="en-US" sz="2800" dirty="0"/>
                  </a:p>
                </p:txBody>
              </p:sp>
            </mc:Choice>
            <mc:Fallback xmlns="">
              <p:sp>
                <p:nvSpPr>
                  <p:cNvPr id="16" name="正方形/長方形 1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270240" y="4368800"/>
                    <a:ext cx="894080" cy="731520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正方形/長方形 30"/>
                  <p:cNvSpPr/>
                  <p:nvPr/>
                </p:nvSpPr>
                <p:spPr>
                  <a:xfrm>
                    <a:off x="5466080" y="1026161"/>
                    <a:ext cx="894080" cy="73152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oMath>
                      </m:oMathPara>
                    </a14:m>
                    <a:endParaRPr kumimoji="1" lang="ja-JP" altLang="en-US" sz="2800" dirty="0"/>
                  </a:p>
                </p:txBody>
              </p:sp>
            </mc:Choice>
            <mc:Fallback xmlns="">
              <p:sp>
                <p:nvSpPr>
                  <p:cNvPr id="17" name="正方形/長方形 1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66080" y="1026161"/>
                    <a:ext cx="894080" cy="731520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50431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角丸四角形 1"/>
              <p:cNvSpPr/>
              <p:nvPr/>
            </p:nvSpPr>
            <p:spPr>
              <a:xfrm>
                <a:off x="1097280" y="548640"/>
                <a:ext cx="9956800" cy="1442720"/>
              </a:xfrm>
              <a:prstGeom prst="round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ja-JP" altLang="en-US" sz="2400" dirty="0" smtClean="0">
                    <a:ea typeface="ＭＳ 明朝" panose="02020609040205080304" pitchFamily="17" charset="-128"/>
                  </a:rPr>
                  <a:t>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40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𝑧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</m:t>
                    </m:r>
                    <m:sSup>
                      <m:sSup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𝑥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+</m:t>
                    </m:r>
                    <m:sSup>
                      <m:sSup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𝑦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</m:t>
                    </m:r>
                    <m:d>
                      <m:d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0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</m:t>
                        </m:r>
                      </m:e>
                    </m:d>
                    <m:r>
                      <a:rPr lang="ja-JP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　</m:t>
                    </m:r>
                  </m:oMath>
                </a14:m>
                <a:r>
                  <a:rPr kumimoji="1" lang="ja-JP" altLang="en-US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を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altLang="ja-JP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軸まわりに</a:t>
                </a:r>
                <a:r>
                  <a:rPr kumimoji="1" lang="en-US" altLang="ja-JP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1</a:t>
                </a:r>
                <a:r>
                  <a:rPr kumimoji="1" lang="ja-JP" altLang="en-US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回転するとき，その図形の体積を</a:t>
                </a:r>
                <a:r>
                  <a:rPr lang="ja-JP" altLang="en-US" sz="24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定積分で表せ。</a:t>
                </a:r>
                <a:endParaRPr kumimoji="1" lang="en-US" altLang="ja-JP" sz="2400" b="0" dirty="0" smtClean="0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mc:Choice>
        <mc:Fallback xmlns="">
          <p:sp>
            <p:nvSpPr>
              <p:cNvPr id="2" name="角丸四角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80" y="548640"/>
                <a:ext cx="9956800" cy="1442720"/>
              </a:xfrm>
              <a:prstGeom prst="roundRect">
                <a:avLst/>
              </a:prstGeom>
              <a:blipFill>
                <a:blip r:embed="rId2"/>
                <a:stretch>
                  <a:fillRect l="-183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正方形/長方形 2"/>
          <p:cNvSpPr/>
          <p:nvPr/>
        </p:nvSpPr>
        <p:spPr>
          <a:xfrm>
            <a:off x="1259840" y="1930400"/>
            <a:ext cx="8249920" cy="69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③ 共通部分の方程式を求め、どんな図形か理解する。</a:t>
            </a:r>
            <a:endParaRPr kumimoji="1" lang="ja-JP" altLang="en-US" sz="2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吹き出し: 角を丸めた四角形 22">
            <a:extLst>
              <a:ext uri="{FF2B5EF4-FFF2-40B4-BE49-F238E27FC236}">
                <a16:creationId xmlns:a16="http://schemas.microsoft.com/office/drawing/2014/main" id="{62BE6EF4-E90C-4C51-A0CD-8D6EBB28A8E7}"/>
              </a:ext>
            </a:extLst>
          </p:cNvPr>
          <p:cNvSpPr/>
          <p:nvPr/>
        </p:nvSpPr>
        <p:spPr>
          <a:xfrm>
            <a:off x="8005011" y="2843431"/>
            <a:ext cx="3348789" cy="2626927"/>
          </a:xfrm>
          <a:prstGeom prst="wedgeRoundRectCallout">
            <a:avLst>
              <a:gd name="adj1" fmla="val -48188"/>
              <a:gd name="adj2" fmla="val 7182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800" dirty="0"/>
              <a:t>平面 </a:t>
            </a:r>
            <a:r>
              <a:rPr kumimoji="1" lang="en-US" altLang="ja-JP" sz="2800" dirty="0"/>
              <a:t>y=t </a:t>
            </a:r>
            <a:r>
              <a:rPr kumimoji="1" lang="ja-JP" altLang="en-US" sz="2800" dirty="0"/>
              <a:t>における</a:t>
            </a:r>
            <a:r>
              <a:rPr kumimoji="1" lang="en-US" altLang="ja-JP" sz="2800" dirty="0"/>
              <a:t>x</a:t>
            </a:r>
            <a:r>
              <a:rPr kumimoji="1" lang="ja-JP" altLang="en-US" sz="2800" dirty="0"/>
              <a:t>と </a:t>
            </a:r>
            <a:r>
              <a:rPr lang="en-US" altLang="ja-JP" sz="2800" dirty="0"/>
              <a:t>z </a:t>
            </a:r>
            <a:r>
              <a:rPr kumimoji="1" lang="ja-JP" altLang="en-US" sz="2800" dirty="0"/>
              <a:t>の方程式と見る。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2880360" y="6119344"/>
                <a:ext cx="7292340" cy="50683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𝑧</m:t>
                        </m:r>
                      </m:e>
                      <m:sup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lang="en-US" altLang="ja-JP" sz="2400" i="1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</m:t>
                    </m:r>
                    <m:sSup>
                      <m:sSupPr>
                        <m:ctrlP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lang="en-US" altLang="ja-JP" sz="2400" i="1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+</m:t>
                    </m:r>
                    <m:sSup>
                      <m:sSupPr>
                        <m:ctrlP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</m:e>
                      <m:sup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lang="ja-JP" altLang="en-US" sz="240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す</m:t>
                    </m:r>
                    <m:r>
                      <a:rPr kumimoji="1" lang="ja-JP" altLang="en-US" sz="2400" i="1" dirty="0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なわち</m:t>
                    </m:r>
                  </m:oMath>
                </a14:m>
                <a:r>
                  <a:rPr kumimoji="1" lang="ja-JP" altLang="en-US" sz="24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双曲線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𝑧</m:t>
                        </m:r>
                      </m:e>
                      <m:sup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−</m:t>
                    </m:r>
                    <m:sSup>
                      <m:sSup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lang="en-US" altLang="ja-JP" sz="2400" i="1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</m:t>
                    </m:r>
                    <m:sSup>
                      <m:sSupPr>
                        <m:ctrlP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</m:e>
                      <m:sup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</m:oMath>
                </a14:m>
                <a:endParaRPr kumimoji="1" lang="ja-JP" altLang="en-US" sz="2400" dirty="0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360" y="6119344"/>
                <a:ext cx="7292340" cy="506834"/>
              </a:xfrm>
              <a:prstGeom prst="rect">
                <a:avLst/>
              </a:prstGeom>
              <a:blipFill>
                <a:blip r:embed="rId3"/>
                <a:stretch>
                  <a:fillRect t="-8434" b="-1927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グループ化 4"/>
          <p:cNvGrpSpPr/>
          <p:nvPr/>
        </p:nvGrpSpPr>
        <p:grpSpPr>
          <a:xfrm>
            <a:off x="5505828" y="2563494"/>
            <a:ext cx="2052320" cy="3449644"/>
            <a:chOff x="5521246" y="2560320"/>
            <a:chExt cx="2052320" cy="3449644"/>
          </a:xfrm>
        </p:grpSpPr>
        <p:sp>
          <p:nvSpPr>
            <p:cNvPr id="10" name="平行四辺形 9"/>
            <p:cNvSpPr/>
            <p:nvPr/>
          </p:nvSpPr>
          <p:spPr>
            <a:xfrm rot="16200000" flipV="1">
              <a:off x="4822584" y="3258982"/>
              <a:ext cx="3449644" cy="2052320"/>
            </a:xfrm>
            <a:prstGeom prst="parallelogram">
              <a:avLst>
                <a:gd name="adj" fmla="val 84069"/>
              </a:avLst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/>
            <p:cNvSpPr/>
            <p:nvPr/>
          </p:nvSpPr>
          <p:spPr>
            <a:xfrm>
              <a:off x="6482080" y="3637280"/>
              <a:ext cx="508000" cy="804730"/>
            </a:xfrm>
            <a:custGeom>
              <a:avLst/>
              <a:gdLst>
                <a:gd name="connsiteX0" fmla="*/ 0 w 508000"/>
                <a:gd name="connsiteY0" fmla="*/ 447040 h 867232"/>
                <a:gd name="connsiteX1" fmla="*/ 203200 w 508000"/>
                <a:gd name="connsiteY1" fmla="*/ 853440 h 867232"/>
                <a:gd name="connsiteX2" fmla="*/ 508000 w 508000"/>
                <a:gd name="connsiteY2" fmla="*/ 0 h 867232"/>
                <a:gd name="connsiteX3" fmla="*/ 508000 w 508000"/>
                <a:gd name="connsiteY3" fmla="*/ 0 h 867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0" h="867232">
                  <a:moveTo>
                    <a:pt x="0" y="447040"/>
                  </a:moveTo>
                  <a:cubicBezTo>
                    <a:pt x="59266" y="687493"/>
                    <a:pt x="118533" y="927947"/>
                    <a:pt x="203200" y="853440"/>
                  </a:cubicBezTo>
                  <a:cubicBezTo>
                    <a:pt x="287867" y="778933"/>
                    <a:pt x="508000" y="0"/>
                    <a:pt x="508000" y="0"/>
                  </a:cubicBezTo>
                  <a:lnTo>
                    <a:pt x="508000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25" name="直線矢印コネクタ 24"/>
          <p:cNvCxnSpPr/>
          <p:nvPr/>
        </p:nvCxnSpPr>
        <p:spPr>
          <a:xfrm>
            <a:off x="4328160" y="5078991"/>
            <a:ext cx="330665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化 5"/>
          <p:cNvGrpSpPr/>
          <p:nvPr/>
        </p:nvGrpSpPr>
        <p:grpSpPr>
          <a:xfrm>
            <a:off x="4426239" y="2843431"/>
            <a:ext cx="3783041" cy="3313529"/>
            <a:chOff x="4426239" y="2843431"/>
            <a:chExt cx="3783041" cy="3313529"/>
          </a:xfrm>
        </p:grpSpPr>
        <p:grpSp>
          <p:nvGrpSpPr>
            <p:cNvPr id="14" name="グループ化 13"/>
            <p:cNvGrpSpPr/>
            <p:nvPr/>
          </p:nvGrpSpPr>
          <p:grpSpPr>
            <a:xfrm>
              <a:off x="4580363" y="2843431"/>
              <a:ext cx="3628917" cy="3313529"/>
              <a:chOff x="3901440" y="1026161"/>
              <a:chExt cx="5262880" cy="5496559"/>
            </a:xfrm>
          </p:grpSpPr>
          <p:cxnSp>
            <p:nvCxnSpPr>
              <p:cNvPr id="18" name="直線コネクタ 17"/>
              <p:cNvCxnSpPr/>
              <p:nvPr/>
            </p:nvCxnSpPr>
            <p:spPr>
              <a:xfrm flipH="1">
                <a:off x="5811520" y="2651760"/>
                <a:ext cx="2153920" cy="2082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正方形/長方形 19"/>
                  <p:cNvSpPr/>
                  <p:nvPr/>
                </p:nvSpPr>
                <p:spPr>
                  <a:xfrm>
                    <a:off x="3901440" y="5791200"/>
                    <a:ext cx="894080" cy="73152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kumimoji="1" lang="ja-JP" altLang="en-US" sz="2800" dirty="0"/>
                  </a:p>
                </p:txBody>
              </p:sp>
            </mc:Choice>
            <mc:Fallback xmlns="">
              <p:sp>
                <p:nvSpPr>
                  <p:cNvPr id="20" name="正方形/長方形 1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01440" y="5791200"/>
                    <a:ext cx="894080" cy="731520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正方形/長方形 20"/>
                  <p:cNvSpPr/>
                  <p:nvPr/>
                </p:nvSpPr>
                <p:spPr>
                  <a:xfrm>
                    <a:off x="8270240" y="4368800"/>
                    <a:ext cx="894080" cy="73152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kumimoji="1" lang="ja-JP" altLang="en-US" sz="2800" dirty="0"/>
                  </a:p>
                </p:txBody>
              </p:sp>
            </mc:Choice>
            <mc:Fallback xmlns="">
              <p:sp>
                <p:nvSpPr>
                  <p:cNvPr id="21" name="正方形/長方形 2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270240" y="4368800"/>
                    <a:ext cx="894080" cy="731520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正方形/長方形 21"/>
                  <p:cNvSpPr/>
                  <p:nvPr/>
                </p:nvSpPr>
                <p:spPr>
                  <a:xfrm>
                    <a:off x="5466080" y="1026161"/>
                    <a:ext cx="894080" cy="73152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oMath>
                      </m:oMathPara>
                    </a14:m>
                    <a:endParaRPr kumimoji="1" lang="ja-JP" altLang="en-US" sz="2800" dirty="0"/>
                  </a:p>
                </p:txBody>
              </p:sp>
            </mc:Choice>
            <mc:Fallback xmlns="">
              <p:sp>
                <p:nvSpPr>
                  <p:cNvPr id="22" name="正方形/長方形 2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66080" y="1026161"/>
                    <a:ext cx="894080" cy="731520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3" name="直線矢印コネクタ 22"/>
            <p:cNvCxnSpPr/>
            <p:nvPr/>
          </p:nvCxnSpPr>
          <p:spPr>
            <a:xfrm flipV="1">
              <a:off x="5897422" y="3229294"/>
              <a:ext cx="14011" cy="278067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楕円 23"/>
            <p:cNvSpPr/>
            <p:nvPr/>
          </p:nvSpPr>
          <p:spPr>
            <a:xfrm>
              <a:off x="4426239" y="3547785"/>
              <a:ext cx="2956377" cy="55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6" name="直線コネクタ 25"/>
            <p:cNvCxnSpPr>
              <a:stCxn id="24" idx="2"/>
            </p:cNvCxnSpPr>
            <p:nvPr/>
          </p:nvCxnSpPr>
          <p:spPr>
            <a:xfrm>
              <a:off x="4426239" y="3823402"/>
              <a:ext cx="1471183" cy="1255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/>
            <p:cNvCxnSpPr/>
            <p:nvPr/>
          </p:nvCxnSpPr>
          <p:spPr>
            <a:xfrm flipH="1">
              <a:off x="5000701" y="4405260"/>
              <a:ext cx="1695363" cy="145770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725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角丸四角形 1"/>
              <p:cNvSpPr/>
              <p:nvPr/>
            </p:nvSpPr>
            <p:spPr>
              <a:xfrm>
                <a:off x="1097280" y="548640"/>
                <a:ext cx="9956800" cy="1442720"/>
              </a:xfrm>
              <a:prstGeom prst="round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ja-JP" altLang="en-US" sz="2400" dirty="0" smtClean="0">
                    <a:ea typeface="ＭＳ 明朝" panose="02020609040205080304" pitchFamily="17" charset="-128"/>
                  </a:rPr>
                  <a:t>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40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𝑧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</m:t>
                    </m:r>
                    <m:sSup>
                      <m:sSup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𝑥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+</m:t>
                    </m:r>
                    <m:sSup>
                      <m:sSup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𝑦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</m:t>
                    </m:r>
                    <m:d>
                      <m:d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0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</m:t>
                        </m:r>
                      </m:e>
                    </m:d>
                    <m:r>
                      <a:rPr lang="ja-JP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　</m:t>
                    </m:r>
                  </m:oMath>
                </a14:m>
                <a:r>
                  <a:rPr kumimoji="1" lang="ja-JP" altLang="en-US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を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altLang="ja-JP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軸まわりに</a:t>
                </a:r>
                <a:r>
                  <a:rPr kumimoji="1" lang="en-US" altLang="ja-JP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1</a:t>
                </a:r>
                <a:r>
                  <a:rPr kumimoji="1" lang="ja-JP" altLang="en-US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回転するとき，その図形の体積を</a:t>
                </a:r>
                <a:r>
                  <a:rPr lang="ja-JP" altLang="en-US" sz="24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定積分で表せ。</a:t>
                </a:r>
                <a:endParaRPr kumimoji="1" lang="en-US" altLang="ja-JP" sz="2400" b="0" dirty="0" smtClean="0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mc:Choice>
        <mc:Fallback xmlns="">
          <p:sp>
            <p:nvSpPr>
              <p:cNvPr id="2" name="角丸四角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80" y="548640"/>
                <a:ext cx="9956800" cy="1442720"/>
              </a:xfrm>
              <a:prstGeom prst="roundRect">
                <a:avLst/>
              </a:prstGeom>
              <a:blipFill>
                <a:blip r:embed="rId2"/>
                <a:stretch>
                  <a:fillRect l="-183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1259840" y="1930400"/>
                <a:ext cx="8249920" cy="6908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ja-JP" altLang="en-US" sz="24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④ </a:t>
                </a:r>
                <a14:m>
                  <m:oMath xmlns:m="http://schemas.openxmlformats.org/officeDocument/2006/math">
                    <m:r>
                      <a:rPr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𝑦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𝑡</m:t>
                    </m:r>
                    <m:r>
                      <a:rPr lang="ja-JP" altLang="en-US" sz="2400" i="1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</m:t>
                    </m:r>
                  </m:oMath>
                </a14:m>
                <a:r>
                  <a:rPr kumimoji="1" lang="ja-JP" altLang="en-US" sz="24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における断面を平面に表す。</a:t>
                </a:r>
                <a:endParaRPr kumimoji="1" lang="ja-JP" altLang="en-US" sz="2400" dirty="0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840" y="1930400"/>
                <a:ext cx="8249920" cy="690880"/>
              </a:xfrm>
              <a:prstGeom prst="rect">
                <a:avLst/>
              </a:prstGeom>
              <a:blipFill>
                <a:blip r:embed="rId3"/>
                <a:stretch>
                  <a:fillRect l="-1183" b="-88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2880360" y="6119344"/>
                <a:ext cx="7292340" cy="50683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𝑧</m:t>
                        </m:r>
                      </m:e>
                      <m:sup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lang="en-US" altLang="ja-JP" sz="2400" i="1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</m:t>
                    </m:r>
                    <m:sSup>
                      <m:sSupPr>
                        <m:ctrlP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lang="en-US" altLang="ja-JP" sz="2400" i="1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+</m:t>
                    </m:r>
                    <m:sSup>
                      <m:sSupPr>
                        <m:ctrlP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</m:e>
                      <m:sup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lang="ja-JP" altLang="en-US" sz="240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す</m:t>
                    </m:r>
                    <m:r>
                      <a:rPr kumimoji="1" lang="ja-JP" altLang="en-US" sz="2400" i="1" dirty="0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なわち</m:t>
                    </m:r>
                  </m:oMath>
                </a14:m>
                <a:r>
                  <a:rPr kumimoji="1" lang="ja-JP" altLang="en-US" sz="24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双曲線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𝑧</m:t>
                        </m:r>
                      </m:e>
                      <m:sup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−</m:t>
                    </m:r>
                    <m:sSup>
                      <m:sSup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lang="en-US" altLang="ja-JP" sz="2400" i="1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</m:t>
                    </m:r>
                    <m:sSup>
                      <m:sSupPr>
                        <m:ctrlP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𝑡</m:t>
                        </m:r>
                      </m:e>
                      <m:sup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</m:oMath>
                </a14:m>
                <a:endParaRPr kumimoji="1" lang="ja-JP" altLang="en-US" sz="2400" dirty="0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360" y="6119344"/>
                <a:ext cx="7292340" cy="506834"/>
              </a:xfrm>
              <a:prstGeom prst="rect">
                <a:avLst/>
              </a:prstGeom>
              <a:blipFill>
                <a:blip r:embed="rId4"/>
                <a:stretch>
                  <a:fillRect t="-8434" b="-1927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吹き出し: 角を丸めた四角形 22">
            <a:extLst>
              <a:ext uri="{FF2B5EF4-FFF2-40B4-BE49-F238E27FC236}">
                <a16:creationId xmlns:a16="http://schemas.microsoft.com/office/drawing/2014/main" id="{5A30D32F-7C69-4E57-AA8D-0B7745164D60}"/>
              </a:ext>
            </a:extLst>
          </p:cNvPr>
          <p:cNvSpPr/>
          <p:nvPr/>
        </p:nvSpPr>
        <p:spPr>
          <a:xfrm>
            <a:off x="7868605" y="3577389"/>
            <a:ext cx="3713795" cy="1737327"/>
          </a:xfrm>
          <a:prstGeom prst="wedgeRoundRectCallout">
            <a:avLst>
              <a:gd name="adj1" fmla="val -48620"/>
              <a:gd name="adj2" fmla="val 9213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800" dirty="0"/>
              <a:t>図形がわかっているので概形が描ける。</a:t>
            </a:r>
            <a:endParaRPr kumimoji="1" lang="ja-JP" altLang="en-US" sz="2800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4328160" y="2560320"/>
            <a:ext cx="3881120" cy="3596640"/>
            <a:chOff x="4328160" y="2560320"/>
            <a:chExt cx="3881120" cy="3596640"/>
          </a:xfrm>
        </p:grpSpPr>
        <p:sp>
          <p:nvSpPr>
            <p:cNvPr id="11" name="平行四辺形 10"/>
            <p:cNvSpPr/>
            <p:nvPr/>
          </p:nvSpPr>
          <p:spPr>
            <a:xfrm rot="16200000" flipV="1">
              <a:off x="4822584" y="3258982"/>
              <a:ext cx="3449644" cy="2052320"/>
            </a:xfrm>
            <a:prstGeom prst="parallelogram">
              <a:avLst>
                <a:gd name="adj" fmla="val 84069"/>
              </a:avLst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2" name="グループ化 11"/>
            <p:cNvGrpSpPr/>
            <p:nvPr/>
          </p:nvGrpSpPr>
          <p:grpSpPr>
            <a:xfrm>
              <a:off x="4328160" y="2843431"/>
              <a:ext cx="3881120" cy="3313529"/>
              <a:chOff x="3535680" y="1026161"/>
              <a:chExt cx="5628640" cy="5496559"/>
            </a:xfrm>
          </p:grpSpPr>
          <p:cxnSp>
            <p:nvCxnSpPr>
              <p:cNvPr id="14" name="直線矢印コネクタ 13"/>
              <p:cNvCxnSpPr/>
              <p:nvPr/>
            </p:nvCxnSpPr>
            <p:spPr>
              <a:xfrm flipV="1">
                <a:off x="5811520" y="1666240"/>
                <a:ext cx="20320" cy="461264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" name="グループ化 14"/>
              <p:cNvGrpSpPr/>
              <p:nvPr/>
            </p:nvGrpSpPr>
            <p:grpSpPr>
              <a:xfrm>
                <a:off x="3535680" y="1026161"/>
                <a:ext cx="5628640" cy="5496559"/>
                <a:chOff x="3535680" y="1026161"/>
                <a:chExt cx="5628640" cy="5496559"/>
              </a:xfrm>
            </p:grpSpPr>
            <p:sp>
              <p:nvSpPr>
                <p:cNvPr id="16" name="楕円 15"/>
                <p:cNvSpPr/>
                <p:nvPr/>
              </p:nvSpPr>
              <p:spPr>
                <a:xfrm>
                  <a:off x="3677920" y="2194560"/>
                  <a:ext cx="4287520" cy="9144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7" name="直線矢印コネクタ 16"/>
                <p:cNvCxnSpPr/>
                <p:nvPr/>
              </p:nvCxnSpPr>
              <p:spPr>
                <a:xfrm>
                  <a:off x="3535680" y="4734560"/>
                  <a:ext cx="4795520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直線コネクタ 17"/>
                <p:cNvCxnSpPr>
                  <a:stCxn id="16" idx="2"/>
                </p:cNvCxnSpPr>
                <p:nvPr/>
              </p:nvCxnSpPr>
              <p:spPr>
                <a:xfrm>
                  <a:off x="3677920" y="2651760"/>
                  <a:ext cx="2133600" cy="2082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線コネクタ 18"/>
                <p:cNvCxnSpPr>
                  <a:stCxn id="16" idx="6"/>
                </p:cNvCxnSpPr>
                <p:nvPr/>
              </p:nvCxnSpPr>
              <p:spPr>
                <a:xfrm flipH="1">
                  <a:off x="5811520" y="2651760"/>
                  <a:ext cx="2153920" cy="2082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直線矢印コネクタ 19"/>
                <p:cNvCxnSpPr/>
                <p:nvPr/>
              </p:nvCxnSpPr>
              <p:spPr>
                <a:xfrm flipH="1">
                  <a:off x="4511040" y="3616960"/>
                  <a:ext cx="2458720" cy="241808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" name="正方形/長方形 20"/>
                    <p:cNvSpPr/>
                    <p:nvPr/>
                  </p:nvSpPr>
                  <p:spPr>
                    <a:xfrm>
                      <a:off x="3901440" y="5791200"/>
                      <a:ext cx="894080" cy="73152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oMath>
                        </m:oMathPara>
                      </a14:m>
                      <a:endParaRPr kumimoji="1" lang="ja-JP" altLang="en-US" sz="2800" dirty="0"/>
                    </a:p>
                  </p:txBody>
                </p:sp>
              </mc:Choice>
              <mc:Fallback xmlns="">
                <p:sp>
                  <p:nvSpPr>
                    <p:cNvPr id="21" name="正方形/長方形 2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901440" y="5791200"/>
                      <a:ext cx="894080" cy="731520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ja-JP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2" name="正方形/長方形 21"/>
                    <p:cNvSpPr/>
                    <p:nvPr/>
                  </p:nvSpPr>
                  <p:spPr>
                    <a:xfrm>
                      <a:off x="8270240" y="4368800"/>
                      <a:ext cx="894080" cy="73152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oMath>
                        </m:oMathPara>
                      </a14:m>
                      <a:endParaRPr kumimoji="1" lang="ja-JP" altLang="en-US" sz="2800" dirty="0"/>
                    </a:p>
                  </p:txBody>
                </p:sp>
              </mc:Choice>
              <mc:Fallback xmlns="">
                <p:sp>
                  <p:nvSpPr>
                    <p:cNvPr id="22" name="正方形/長方形 2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270240" y="4368800"/>
                      <a:ext cx="894080" cy="731520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ja-JP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" name="正方形/長方形 22"/>
                    <p:cNvSpPr/>
                    <p:nvPr/>
                  </p:nvSpPr>
                  <p:spPr>
                    <a:xfrm>
                      <a:off x="5466080" y="1026161"/>
                      <a:ext cx="894080" cy="73152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oMath>
                        </m:oMathPara>
                      </a14:m>
                      <a:endParaRPr kumimoji="1" lang="ja-JP" altLang="en-US" sz="2800" dirty="0"/>
                    </a:p>
                  </p:txBody>
                </p:sp>
              </mc:Choice>
              <mc:Fallback xmlns="">
                <p:sp>
                  <p:nvSpPr>
                    <p:cNvPr id="23" name="正方形/長方形 2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466080" y="1026161"/>
                      <a:ext cx="894080" cy="731520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ja-JP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sp>
          <p:nvSpPr>
            <p:cNvPr id="13" name="フリーフォーム 12"/>
            <p:cNvSpPr/>
            <p:nvPr/>
          </p:nvSpPr>
          <p:spPr>
            <a:xfrm>
              <a:off x="6482080" y="3637280"/>
              <a:ext cx="508000" cy="804730"/>
            </a:xfrm>
            <a:custGeom>
              <a:avLst/>
              <a:gdLst>
                <a:gd name="connsiteX0" fmla="*/ 0 w 508000"/>
                <a:gd name="connsiteY0" fmla="*/ 447040 h 867232"/>
                <a:gd name="connsiteX1" fmla="*/ 203200 w 508000"/>
                <a:gd name="connsiteY1" fmla="*/ 853440 h 867232"/>
                <a:gd name="connsiteX2" fmla="*/ 508000 w 508000"/>
                <a:gd name="connsiteY2" fmla="*/ 0 h 867232"/>
                <a:gd name="connsiteX3" fmla="*/ 508000 w 508000"/>
                <a:gd name="connsiteY3" fmla="*/ 0 h 867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0" h="867232">
                  <a:moveTo>
                    <a:pt x="0" y="447040"/>
                  </a:moveTo>
                  <a:cubicBezTo>
                    <a:pt x="59266" y="687493"/>
                    <a:pt x="118533" y="927947"/>
                    <a:pt x="203200" y="853440"/>
                  </a:cubicBezTo>
                  <a:cubicBezTo>
                    <a:pt x="287867" y="778933"/>
                    <a:pt x="508000" y="0"/>
                    <a:pt x="508000" y="0"/>
                  </a:cubicBezTo>
                  <a:lnTo>
                    <a:pt x="508000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1135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角丸四角形 1"/>
              <p:cNvSpPr/>
              <p:nvPr/>
            </p:nvSpPr>
            <p:spPr>
              <a:xfrm>
                <a:off x="1097280" y="548640"/>
                <a:ext cx="9956800" cy="1442720"/>
              </a:xfrm>
              <a:prstGeom prst="round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ja-JP" altLang="en-US" sz="2400" dirty="0" smtClean="0">
                    <a:ea typeface="ＭＳ 明朝" panose="02020609040205080304" pitchFamily="17" charset="-128"/>
                  </a:rPr>
                  <a:t>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40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𝑧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</m:t>
                    </m:r>
                    <m:sSup>
                      <m:sSup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𝑥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+</m:t>
                    </m:r>
                    <m:sSup>
                      <m:sSup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𝑦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</m:t>
                    </m:r>
                    <m:d>
                      <m:d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0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</m:t>
                        </m:r>
                      </m:e>
                    </m:d>
                    <m:r>
                      <a:rPr lang="ja-JP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　</m:t>
                    </m:r>
                  </m:oMath>
                </a14:m>
                <a:r>
                  <a:rPr kumimoji="1" lang="ja-JP" altLang="en-US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を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altLang="ja-JP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軸まわりに</a:t>
                </a:r>
                <a:r>
                  <a:rPr kumimoji="1" lang="en-US" altLang="ja-JP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1</a:t>
                </a:r>
                <a:r>
                  <a:rPr kumimoji="1" lang="ja-JP" altLang="en-US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回転するとき，その図形の体積を</a:t>
                </a:r>
                <a:r>
                  <a:rPr lang="ja-JP" altLang="en-US" sz="24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定積分で表せ。</a:t>
                </a:r>
                <a:endParaRPr kumimoji="1" lang="en-US" altLang="ja-JP" sz="2400" b="0" dirty="0" smtClean="0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mc:Choice>
        <mc:Fallback xmlns="">
          <p:sp>
            <p:nvSpPr>
              <p:cNvPr id="2" name="角丸四角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80" y="548640"/>
                <a:ext cx="9956800" cy="1442720"/>
              </a:xfrm>
              <a:prstGeom prst="roundRect">
                <a:avLst/>
              </a:prstGeom>
              <a:blipFill>
                <a:blip r:embed="rId2"/>
                <a:stretch>
                  <a:fillRect l="-183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1259840" y="1930400"/>
                <a:ext cx="9570720" cy="6908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ja-JP" altLang="en-US" sz="24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⑤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altLang="ja-JP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2400" dirty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軸まわり</a:t>
                </a:r>
                <a:r>
                  <a:rPr lang="ja-JP" altLang="en-US" sz="24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に回転させてできる図形</a:t>
                </a:r>
                <a:r>
                  <a:rPr kumimoji="1" lang="ja-JP" altLang="en-US" sz="24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を描く。</a:t>
                </a:r>
                <a:endParaRPr kumimoji="1" lang="ja-JP" altLang="en-US" sz="2400" dirty="0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840" y="1930400"/>
                <a:ext cx="9570720" cy="690880"/>
              </a:xfrm>
              <a:prstGeom prst="rect">
                <a:avLst/>
              </a:prstGeom>
              <a:blipFill>
                <a:blip r:embed="rId3"/>
                <a:stretch>
                  <a:fillRect l="-1019" b="-88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吹き出し: 角を丸めた四角形 20">
            <a:extLst>
              <a:ext uri="{FF2B5EF4-FFF2-40B4-BE49-F238E27FC236}">
                <a16:creationId xmlns:a16="http://schemas.microsoft.com/office/drawing/2014/main" id="{BD00AECA-3C13-467C-B96C-62DF11444F37}"/>
              </a:ext>
            </a:extLst>
          </p:cNvPr>
          <p:cNvSpPr/>
          <p:nvPr/>
        </p:nvSpPr>
        <p:spPr>
          <a:xfrm>
            <a:off x="8093195" y="2560336"/>
            <a:ext cx="3713795" cy="3593426"/>
          </a:xfrm>
          <a:prstGeom prst="wedgeRoundRectCallout">
            <a:avLst>
              <a:gd name="adj1" fmla="val -65035"/>
              <a:gd name="adj2" fmla="val -2431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/>
              <a:t>(0,t,0)</a:t>
            </a:r>
            <a:r>
              <a:rPr lang="ja-JP" altLang="en-US" sz="2800" dirty="0"/>
              <a:t>から最も近い点は双曲線の頂点、最も遠い点は両方の端点でその間が回転した時の断面</a:t>
            </a:r>
            <a:endParaRPr kumimoji="1" lang="ja-JP" altLang="en-US" sz="280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4567351" y="2560336"/>
            <a:ext cx="3804605" cy="3995009"/>
            <a:chOff x="4567351" y="2560336"/>
            <a:chExt cx="3804605" cy="3995009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4567351" y="2560336"/>
              <a:ext cx="3804605" cy="3561806"/>
              <a:chOff x="3312160" y="660401"/>
              <a:chExt cx="5506720" cy="5252719"/>
            </a:xfrm>
          </p:grpSpPr>
          <p:cxnSp>
            <p:nvCxnSpPr>
              <p:cNvPr id="9" name="直線矢印コネクタ 8"/>
              <p:cNvCxnSpPr/>
              <p:nvPr/>
            </p:nvCxnSpPr>
            <p:spPr>
              <a:xfrm flipV="1">
                <a:off x="5608320" y="1300480"/>
                <a:ext cx="20320" cy="461264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矢印コネクタ 9"/>
              <p:cNvCxnSpPr/>
              <p:nvPr/>
            </p:nvCxnSpPr>
            <p:spPr>
              <a:xfrm>
                <a:off x="3312160" y="3586480"/>
                <a:ext cx="479552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正方形/長方形 10"/>
                  <p:cNvSpPr/>
                  <p:nvPr/>
                </p:nvSpPr>
                <p:spPr>
                  <a:xfrm>
                    <a:off x="7924800" y="3230880"/>
                    <a:ext cx="894080" cy="73152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kumimoji="1" lang="ja-JP" altLang="en-US" sz="2800" dirty="0"/>
                  </a:p>
                </p:txBody>
              </p:sp>
            </mc:Choice>
            <mc:Fallback xmlns="">
              <p:sp>
                <p:nvSpPr>
                  <p:cNvPr id="11" name="正方形/長方形 1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24800" y="3230880"/>
                    <a:ext cx="894080" cy="731520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正方形/長方形 11"/>
                  <p:cNvSpPr/>
                  <p:nvPr/>
                </p:nvSpPr>
                <p:spPr>
                  <a:xfrm>
                    <a:off x="5262880" y="660401"/>
                    <a:ext cx="894080" cy="73152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oMath>
                      </m:oMathPara>
                    </a14:m>
                    <a:endParaRPr kumimoji="1" lang="ja-JP" altLang="en-US" sz="2800" dirty="0"/>
                  </a:p>
                </p:txBody>
              </p:sp>
            </mc:Choice>
            <mc:Fallback xmlns="">
              <p:sp>
                <p:nvSpPr>
                  <p:cNvPr id="12" name="正方形/長方形 1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62880" y="660401"/>
                    <a:ext cx="894080" cy="731520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3" name="フリーフォーム 12"/>
              <p:cNvSpPr/>
              <p:nvPr/>
            </p:nvSpPr>
            <p:spPr>
              <a:xfrm>
                <a:off x="4824546" y="2657515"/>
                <a:ext cx="1514130" cy="379903"/>
              </a:xfrm>
              <a:custGeom>
                <a:avLst/>
                <a:gdLst>
                  <a:gd name="connsiteX0" fmla="*/ 0 w 1502229"/>
                  <a:gd name="connsiteY0" fmla="*/ 0 h 544363"/>
                  <a:gd name="connsiteX1" fmla="*/ 783772 w 1502229"/>
                  <a:gd name="connsiteY1" fmla="*/ 544286 h 544363"/>
                  <a:gd name="connsiteX2" fmla="*/ 1502229 w 1502229"/>
                  <a:gd name="connsiteY2" fmla="*/ 43543 h 544363"/>
                  <a:gd name="connsiteX3" fmla="*/ 1502229 w 1502229"/>
                  <a:gd name="connsiteY3" fmla="*/ 43543 h 544363"/>
                  <a:gd name="connsiteX4" fmla="*/ 1502229 w 1502229"/>
                  <a:gd name="connsiteY4" fmla="*/ 43543 h 544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229" h="544363">
                    <a:moveTo>
                      <a:pt x="0" y="0"/>
                    </a:moveTo>
                    <a:cubicBezTo>
                      <a:pt x="266700" y="268514"/>
                      <a:pt x="533401" y="537029"/>
                      <a:pt x="783772" y="544286"/>
                    </a:cubicBezTo>
                    <a:cubicBezTo>
                      <a:pt x="1034143" y="551543"/>
                      <a:pt x="1502229" y="43543"/>
                      <a:pt x="1502229" y="43543"/>
                    </a:cubicBezTo>
                    <a:lnTo>
                      <a:pt x="1502229" y="43543"/>
                    </a:lnTo>
                    <a:lnTo>
                      <a:pt x="1502229" y="43543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正方形/長方形 3"/>
                <p:cNvSpPr/>
                <p:nvPr/>
              </p:nvSpPr>
              <p:spPr>
                <a:xfrm>
                  <a:off x="5965033" y="5941836"/>
                  <a:ext cx="1909220" cy="613509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/>
                    <a:t>平面</a:t>
                  </a:r>
                  <a:r>
                    <a:rPr lang="ja-JP" altLang="en-US" dirty="0" smtClean="0"/>
                    <a:t>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y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kumimoji="1" lang="en-US" altLang="ja-JP" dirty="0" smtClean="0"/>
                    <a:t>=t</a:t>
                  </a:r>
                  <a:endParaRPr kumimoji="1" lang="ja-JP" altLang="en-US" dirty="0"/>
                </a:p>
              </p:txBody>
            </p:sp>
          </mc:Choice>
          <mc:Fallback>
            <p:sp>
              <p:nvSpPr>
                <p:cNvPr id="4" name="正方形/長方形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65033" y="5941836"/>
                  <a:ext cx="1909220" cy="61350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90742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角丸四角形 1"/>
              <p:cNvSpPr/>
              <p:nvPr/>
            </p:nvSpPr>
            <p:spPr>
              <a:xfrm>
                <a:off x="1097280" y="548640"/>
                <a:ext cx="9956800" cy="1442720"/>
              </a:xfrm>
              <a:prstGeom prst="round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ja-JP" altLang="en-US" sz="2400" dirty="0" smtClean="0">
                    <a:ea typeface="ＭＳ 明朝" panose="02020609040205080304" pitchFamily="17" charset="-128"/>
                  </a:rPr>
                  <a:t>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40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𝑧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</m:t>
                    </m:r>
                    <m:sSup>
                      <m:sSup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𝑥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+</m:t>
                    </m:r>
                    <m:sSup>
                      <m:sSup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𝑦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</m:t>
                    </m:r>
                    <m:d>
                      <m:d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0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</m:t>
                        </m:r>
                      </m:e>
                    </m:d>
                    <m:r>
                      <a:rPr lang="ja-JP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　</m:t>
                    </m:r>
                  </m:oMath>
                </a14:m>
                <a:r>
                  <a:rPr kumimoji="1" lang="ja-JP" altLang="en-US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を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altLang="ja-JP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軸まわりに</a:t>
                </a:r>
                <a:r>
                  <a:rPr kumimoji="1" lang="en-US" altLang="ja-JP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1</a:t>
                </a:r>
                <a:r>
                  <a:rPr kumimoji="1" lang="ja-JP" altLang="en-US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回転するとき，その図形の体積を</a:t>
                </a:r>
                <a:r>
                  <a:rPr lang="ja-JP" altLang="en-US" sz="24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定積分で表せ。</a:t>
                </a:r>
                <a:endParaRPr kumimoji="1" lang="en-US" altLang="ja-JP" sz="2400" b="0" dirty="0" smtClean="0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mc:Choice>
        <mc:Fallback xmlns="">
          <p:sp>
            <p:nvSpPr>
              <p:cNvPr id="2" name="角丸四角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80" y="548640"/>
                <a:ext cx="9956800" cy="1442720"/>
              </a:xfrm>
              <a:prstGeom prst="roundRect">
                <a:avLst/>
              </a:prstGeom>
              <a:blipFill>
                <a:blip r:embed="rId2"/>
                <a:stretch>
                  <a:fillRect l="-183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1259840" y="1930400"/>
                <a:ext cx="9570720" cy="6908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ja-JP" altLang="en-US" sz="2400" dirty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⑥</a:t>
                </a:r>
                <a:r>
                  <a:rPr kumimoji="1" lang="ja-JP" altLang="en-US" sz="24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𝑦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𝑡</m:t>
                    </m:r>
                    <m:r>
                      <a:rPr lang="ja-JP" altLang="en-US" sz="2400" i="1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</m:t>
                    </m:r>
                  </m:oMath>
                </a14:m>
                <a:r>
                  <a:rPr kumimoji="1" lang="ja-JP" altLang="en-US" sz="24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における断面の面積を</a:t>
                </a:r>
                <a14:m>
                  <m:oMath xmlns:m="http://schemas.openxmlformats.org/officeDocument/2006/math">
                    <m:r>
                      <a:rPr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𝑡</m:t>
                    </m:r>
                    <m:r>
                      <a:rPr lang="ja-JP" altLang="en-US" sz="2400" i="1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</m:t>
                    </m:r>
                    <m:r>
                      <a:rPr lang="ja-JP" altLang="en-US" sz="2400" i="1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を</m:t>
                    </m:r>
                  </m:oMath>
                </a14:m>
                <a:r>
                  <a:rPr kumimoji="1" lang="ja-JP" altLang="en-US" sz="24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用いて表す。</a:t>
                </a:r>
                <a:endParaRPr kumimoji="1" lang="ja-JP" altLang="en-US" sz="2400" dirty="0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840" y="1930400"/>
                <a:ext cx="9570720" cy="690880"/>
              </a:xfrm>
              <a:prstGeom prst="rect">
                <a:avLst/>
              </a:prstGeom>
              <a:blipFill>
                <a:blip r:embed="rId3"/>
                <a:stretch>
                  <a:fillRect l="-1019" b="-88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吹き出し: 角を丸めた四角形 22">
                <a:extLst>
                  <a:ext uri="{FF2B5EF4-FFF2-40B4-BE49-F238E27FC236}">
                    <a16:creationId xmlns:a16="http://schemas.microsoft.com/office/drawing/2014/main" id="{DA056AB3-549F-4755-8EF4-3B23158EEF31}"/>
                  </a:ext>
                </a:extLst>
              </p:cNvPr>
              <p:cNvSpPr/>
              <p:nvPr/>
            </p:nvSpPr>
            <p:spPr>
              <a:xfrm>
                <a:off x="216483" y="2887923"/>
                <a:ext cx="4069914" cy="3152567"/>
              </a:xfrm>
              <a:prstGeom prst="wedgeRoundRectCallout">
                <a:avLst>
                  <a:gd name="adj1" fmla="val 57625"/>
                  <a:gd name="adj2" fmla="val -18512"/>
                  <a:gd name="adj3" fmla="val 16667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altLang="ja-JP" sz="2800" dirty="0"/>
                  <a:t>(0,t,0)</a:t>
                </a:r>
                <a:r>
                  <a:rPr lang="ja-JP" altLang="en-US" sz="2800" dirty="0"/>
                  <a:t>と</a:t>
                </a:r>
                <a:r>
                  <a:rPr lang="en-US" altLang="ja-JP" sz="2800" dirty="0"/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altLang="ja-JP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altLang="ja-JP" sz="28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,1</m:t>
                    </m:r>
                  </m:oMath>
                </a14:m>
                <a:r>
                  <a:rPr lang="en-US" altLang="ja-JP" sz="2800" dirty="0"/>
                  <a:t>)</a:t>
                </a:r>
                <a:r>
                  <a:rPr lang="ja-JP" altLang="en-US" sz="2800" dirty="0"/>
                  <a:t>の距離が大きい円の半径。</a:t>
                </a:r>
                <a:endParaRPr lang="en-US" altLang="ja-JP" sz="2800" dirty="0"/>
              </a:p>
              <a:p>
                <a:r>
                  <a:rPr lang="en-US" altLang="ja-JP" sz="2800" dirty="0"/>
                  <a:t> (0,</a:t>
                </a:r>
                <a:r>
                  <a:rPr lang="ja-JP" altLang="en-US" sz="2800" dirty="0"/>
                  <a:t> </a:t>
                </a:r>
                <a:r>
                  <a:rPr lang="en-US" altLang="ja-JP" sz="2800" dirty="0"/>
                  <a:t>t, 0)</a:t>
                </a:r>
                <a:r>
                  <a:rPr lang="ja-JP" altLang="en-US" sz="2800" dirty="0"/>
                  <a:t>と</a:t>
                </a:r>
                <a:r>
                  <a:rPr lang="en-US" altLang="ja-JP" sz="2800" dirty="0"/>
                  <a:t>(0, t, t)</a:t>
                </a:r>
                <a:r>
                  <a:rPr lang="ja-JP" altLang="en-US" sz="2800" dirty="0"/>
                  <a:t>の距離が小さい円の半径。</a:t>
                </a:r>
                <a:endParaRPr kumimoji="1" lang="ja-JP" altLang="en-US" sz="2800" dirty="0"/>
              </a:p>
            </p:txBody>
          </p:sp>
        </mc:Choice>
        <mc:Fallback xmlns="">
          <p:sp>
            <p:nvSpPr>
              <p:cNvPr id="9" name="吹き出し: 角を丸めた四角形 22">
                <a:extLst>
                  <a:ext uri="{FF2B5EF4-FFF2-40B4-BE49-F238E27FC236}">
                    <a16:creationId xmlns:a16="http://schemas.microsoft.com/office/drawing/2014/main" id="{DA056AB3-549F-4755-8EF4-3B23158EEF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483" y="2887923"/>
                <a:ext cx="4069914" cy="3152567"/>
              </a:xfrm>
              <a:prstGeom prst="wedgeRoundRectCallout">
                <a:avLst>
                  <a:gd name="adj1" fmla="val 57625"/>
                  <a:gd name="adj2" fmla="val -18512"/>
                  <a:gd name="adj3" fmla="val 16667"/>
                </a:avLst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正方形/長方形 9"/>
              <p:cNvSpPr/>
              <p:nvPr/>
            </p:nvSpPr>
            <p:spPr>
              <a:xfrm>
                <a:off x="7965440" y="5201920"/>
                <a:ext cx="4124960" cy="105664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80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{</m:t>
                      </m:r>
                      <m:sSup>
                        <m:sSup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</a:rPr>
                                    <m:t>(1−</m:t>
                                  </m:r>
                                  <m:sSup>
                                    <m:sSupPr>
                                      <m:ctrlPr>
                                        <a:rPr kumimoji="1" lang="en-US" altLang="ja-JP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en-US" altLang="ja-JP" sz="28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kumimoji="1" lang="en-US" altLang="ja-JP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10" name="正方形/長方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5440" y="5201920"/>
                <a:ext cx="4124960" cy="10566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グループ化 10"/>
          <p:cNvGrpSpPr/>
          <p:nvPr/>
        </p:nvGrpSpPr>
        <p:grpSpPr>
          <a:xfrm>
            <a:off x="4565813" y="2560336"/>
            <a:ext cx="3804605" cy="3561806"/>
            <a:chOff x="3312160" y="660401"/>
            <a:chExt cx="5506720" cy="5252719"/>
          </a:xfrm>
        </p:grpSpPr>
        <p:cxnSp>
          <p:nvCxnSpPr>
            <p:cNvPr id="12" name="直線矢印コネクタ 11"/>
            <p:cNvCxnSpPr/>
            <p:nvPr/>
          </p:nvCxnSpPr>
          <p:spPr>
            <a:xfrm flipV="1">
              <a:off x="5608320" y="1300480"/>
              <a:ext cx="20320" cy="46126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12"/>
            <p:cNvCxnSpPr/>
            <p:nvPr/>
          </p:nvCxnSpPr>
          <p:spPr>
            <a:xfrm>
              <a:off x="3312160" y="3586480"/>
              <a:ext cx="479552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正方形/長方形 13"/>
                <p:cNvSpPr/>
                <p:nvPr/>
              </p:nvSpPr>
              <p:spPr>
                <a:xfrm>
                  <a:off x="7924800" y="3230880"/>
                  <a:ext cx="894080" cy="73152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kumimoji="1" lang="ja-JP" altLang="en-US" sz="2800" dirty="0"/>
                </a:p>
              </p:txBody>
            </p:sp>
          </mc:Choice>
          <mc:Fallback xmlns="">
            <p:sp>
              <p:nvSpPr>
                <p:cNvPr id="14" name="正方形/長方形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4800" y="3230880"/>
                  <a:ext cx="894080" cy="73152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正方形/長方形 14"/>
                <p:cNvSpPr/>
                <p:nvPr/>
              </p:nvSpPr>
              <p:spPr>
                <a:xfrm>
                  <a:off x="5262880" y="660401"/>
                  <a:ext cx="894080" cy="73152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kumimoji="1" lang="ja-JP" altLang="en-US" sz="2800" dirty="0"/>
                </a:p>
              </p:txBody>
            </p:sp>
          </mc:Choice>
          <mc:Fallback xmlns="">
            <p:sp>
              <p:nvSpPr>
                <p:cNvPr id="15" name="正方形/長方形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62880" y="660401"/>
                  <a:ext cx="894080" cy="73152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フリーフォーム 15"/>
            <p:cNvSpPr/>
            <p:nvPr/>
          </p:nvSpPr>
          <p:spPr>
            <a:xfrm>
              <a:off x="4898570" y="2570129"/>
              <a:ext cx="1480457" cy="479048"/>
            </a:xfrm>
            <a:custGeom>
              <a:avLst/>
              <a:gdLst>
                <a:gd name="connsiteX0" fmla="*/ 0 w 1502229"/>
                <a:gd name="connsiteY0" fmla="*/ 0 h 544363"/>
                <a:gd name="connsiteX1" fmla="*/ 783772 w 1502229"/>
                <a:gd name="connsiteY1" fmla="*/ 544286 h 544363"/>
                <a:gd name="connsiteX2" fmla="*/ 1502229 w 1502229"/>
                <a:gd name="connsiteY2" fmla="*/ 43543 h 544363"/>
                <a:gd name="connsiteX3" fmla="*/ 1502229 w 1502229"/>
                <a:gd name="connsiteY3" fmla="*/ 43543 h 544363"/>
                <a:gd name="connsiteX4" fmla="*/ 1502229 w 1502229"/>
                <a:gd name="connsiteY4" fmla="*/ 43543 h 544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2229" h="544363">
                  <a:moveTo>
                    <a:pt x="0" y="0"/>
                  </a:moveTo>
                  <a:cubicBezTo>
                    <a:pt x="266700" y="268514"/>
                    <a:pt x="533401" y="537029"/>
                    <a:pt x="783772" y="544286"/>
                  </a:cubicBezTo>
                  <a:cubicBezTo>
                    <a:pt x="1034143" y="551543"/>
                    <a:pt x="1502229" y="43543"/>
                    <a:pt x="1502229" y="43543"/>
                  </a:cubicBezTo>
                  <a:lnTo>
                    <a:pt x="1502229" y="43543"/>
                  </a:lnTo>
                  <a:lnTo>
                    <a:pt x="1502229" y="43543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正方形/長方形 17"/>
              <p:cNvSpPr/>
              <p:nvPr/>
            </p:nvSpPr>
            <p:spPr>
              <a:xfrm>
                <a:off x="5965033" y="5941836"/>
                <a:ext cx="1909220" cy="61350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/>
                  <a:t>平面</a:t>
                </a:r>
                <a:r>
                  <a:rPr lang="ja-JP" alt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ja-JP" dirty="0" smtClean="0"/>
                  <a:t>=t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18" name="正方形/長方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5033" y="5941836"/>
                <a:ext cx="1909220" cy="6135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グループ化 24"/>
          <p:cNvGrpSpPr/>
          <p:nvPr/>
        </p:nvGrpSpPr>
        <p:grpSpPr>
          <a:xfrm>
            <a:off x="4301239" y="3280578"/>
            <a:ext cx="2833779" cy="2009872"/>
            <a:chOff x="4301239" y="3280578"/>
            <a:chExt cx="2833779" cy="2009872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4301239" y="3280578"/>
              <a:ext cx="2833779" cy="2009872"/>
              <a:chOff x="4301239" y="3280578"/>
              <a:chExt cx="2833779" cy="2009872"/>
            </a:xfrm>
          </p:grpSpPr>
          <p:grpSp>
            <p:nvGrpSpPr>
              <p:cNvPr id="4" name="グループ化 3"/>
              <p:cNvGrpSpPr/>
              <p:nvPr/>
            </p:nvGrpSpPr>
            <p:grpSpPr>
              <a:xfrm>
                <a:off x="5355770" y="3668889"/>
                <a:ext cx="1589316" cy="1621561"/>
                <a:chOff x="5355770" y="3668889"/>
                <a:chExt cx="1589316" cy="1621561"/>
              </a:xfrm>
            </p:grpSpPr>
            <p:sp>
              <p:nvSpPr>
                <p:cNvPr id="5" name="楕円 4"/>
                <p:cNvSpPr/>
                <p:nvPr/>
              </p:nvSpPr>
              <p:spPr>
                <a:xfrm>
                  <a:off x="5355770" y="3668889"/>
                  <a:ext cx="1589316" cy="162156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" name="楕円 16"/>
                <p:cNvSpPr/>
                <p:nvPr/>
              </p:nvSpPr>
              <p:spPr>
                <a:xfrm>
                  <a:off x="5812967" y="4201908"/>
                  <a:ext cx="696554" cy="696657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9" name="直線コネクタ 18"/>
                <p:cNvCxnSpPr/>
                <p:nvPr/>
              </p:nvCxnSpPr>
              <p:spPr>
                <a:xfrm flipH="1" flipV="1">
                  <a:off x="5661867" y="3855300"/>
                  <a:ext cx="504407" cy="689175"/>
                </a:xfrm>
                <a:prstGeom prst="line">
                  <a:avLst/>
                </a:prstGeom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線コネクタ 22"/>
                <p:cNvCxnSpPr>
                  <a:endCxn id="17" idx="0"/>
                </p:cNvCxnSpPr>
                <p:nvPr/>
              </p:nvCxnSpPr>
              <p:spPr>
                <a:xfrm flipH="1" flipV="1">
                  <a:off x="6161244" y="4201908"/>
                  <a:ext cx="5034" cy="386114"/>
                </a:xfrm>
                <a:prstGeom prst="line">
                  <a:avLst/>
                </a:prstGeom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" name="正方形/長方形 5"/>
                  <p:cNvSpPr/>
                  <p:nvPr/>
                </p:nvSpPr>
                <p:spPr>
                  <a:xfrm>
                    <a:off x="4301239" y="3280578"/>
                    <a:ext cx="1764406" cy="55073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ad>
                            <m:radPr>
                              <m:degHide m:val="on"/>
                              <m:ctrlPr>
                                <a:rPr kumimoji="1" lang="ja-JP" altLang="en-US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1+(1−</m:t>
                              </m:r>
                              <m:sSup>
                                <m:sSupPr>
                                  <m:ctrlP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rad>
                        </m:oMath>
                      </m:oMathPara>
                    </a14:m>
                    <a:endParaRPr kumimoji="1" lang="ja-JP" altLang="en-US" dirty="0"/>
                  </a:p>
                </p:txBody>
              </p:sp>
            </mc:Choice>
            <mc:Fallback>
              <p:sp>
                <p:nvSpPr>
                  <p:cNvPr id="6" name="正方形/長方形 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01239" y="3280578"/>
                    <a:ext cx="1764406" cy="550736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4" name="正方形/長方形 23"/>
              <p:cNvSpPr/>
              <p:nvPr/>
            </p:nvSpPr>
            <p:spPr>
              <a:xfrm>
                <a:off x="5370612" y="3446114"/>
                <a:ext cx="1764406" cy="5507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1</a:t>
                </a:r>
                <a:endParaRPr kumimoji="1" lang="ja-JP" altLang="en-US" dirty="0"/>
              </a:p>
            </p:txBody>
          </p:sp>
        </p:grpSp>
        <p:cxnSp>
          <p:nvCxnSpPr>
            <p:cNvPr id="20" name="直線コネクタ 19"/>
            <p:cNvCxnSpPr/>
            <p:nvPr/>
          </p:nvCxnSpPr>
          <p:spPr>
            <a:xfrm>
              <a:off x="5665794" y="3854845"/>
              <a:ext cx="1018924" cy="2227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125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角丸四角形 1"/>
              <p:cNvSpPr/>
              <p:nvPr/>
            </p:nvSpPr>
            <p:spPr>
              <a:xfrm>
                <a:off x="1097280" y="548640"/>
                <a:ext cx="9956800" cy="1442720"/>
              </a:xfrm>
              <a:prstGeom prst="round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ja-JP" altLang="en-US" sz="2400" dirty="0" smtClean="0">
                    <a:ea typeface="ＭＳ 明朝" panose="02020609040205080304" pitchFamily="17" charset="-128"/>
                  </a:rPr>
                  <a:t>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40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𝑧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</m:t>
                    </m:r>
                    <m:sSup>
                      <m:sSup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𝑥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+</m:t>
                    </m:r>
                    <m:sSup>
                      <m:sSup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𝑦</m:t>
                        </m:r>
                      </m:e>
                      <m:sup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</m:t>
                    </m:r>
                    <m:d>
                      <m:d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0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</m:t>
                        </m:r>
                      </m:e>
                    </m:d>
                    <m:r>
                      <a:rPr lang="ja-JP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　</m:t>
                    </m:r>
                  </m:oMath>
                </a14:m>
                <a:r>
                  <a:rPr kumimoji="1" lang="ja-JP" altLang="en-US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を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altLang="ja-JP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軸まわりに</a:t>
                </a:r>
                <a:r>
                  <a:rPr kumimoji="1" lang="en-US" altLang="ja-JP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1</a:t>
                </a:r>
                <a:r>
                  <a:rPr kumimoji="1" lang="ja-JP" altLang="en-US" sz="2400" b="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回転するとき，その図形の体積を</a:t>
                </a:r>
                <a:r>
                  <a:rPr lang="ja-JP" altLang="en-US" sz="24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定積分で表せ。</a:t>
                </a:r>
                <a:endParaRPr kumimoji="1" lang="en-US" altLang="ja-JP" sz="2400" b="0" dirty="0" smtClean="0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mc:Choice>
        <mc:Fallback xmlns="">
          <p:sp>
            <p:nvSpPr>
              <p:cNvPr id="2" name="角丸四角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80" y="548640"/>
                <a:ext cx="9956800" cy="1442720"/>
              </a:xfrm>
              <a:prstGeom prst="roundRect">
                <a:avLst/>
              </a:prstGeom>
              <a:blipFill>
                <a:blip r:embed="rId2"/>
                <a:stretch>
                  <a:fillRect l="-183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1259840" y="1930400"/>
                <a:ext cx="9570720" cy="6908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ja-JP" altLang="en-US" sz="24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⑦ 断面積を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</m:oMath>
                </a14:m>
                <a:r>
                  <a:rPr kumimoji="1" lang="ja-JP" altLang="en-US" sz="24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の変域で定積分で表す。</a:t>
                </a:r>
                <a:endParaRPr kumimoji="1" lang="ja-JP" altLang="en-US" sz="2400" dirty="0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840" y="1930400"/>
                <a:ext cx="9570720" cy="690880"/>
              </a:xfrm>
              <a:prstGeom prst="rect">
                <a:avLst/>
              </a:prstGeom>
              <a:blipFill>
                <a:blip r:embed="rId3"/>
                <a:stretch>
                  <a:fillRect l="-1019" b="-88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吹き出し: 角を丸めた四角形 26">
            <a:extLst>
              <a:ext uri="{FF2B5EF4-FFF2-40B4-BE49-F238E27FC236}">
                <a16:creationId xmlns:a16="http://schemas.microsoft.com/office/drawing/2014/main" id="{F744B339-FE57-415A-9C11-16FF49112BA2}"/>
              </a:ext>
            </a:extLst>
          </p:cNvPr>
          <p:cNvSpPr/>
          <p:nvPr/>
        </p:nvSpPr>
        <p:spPr>
          <a:xfrm>
            <a:off x="8131748" y="2825057"/>
            <a:ext cx="3018101" cy="1955489"/>
          </a:xfrm>
          <a:prstGeom prst="wedgeRoundRectCallout">
            <a:avLst>
              <a:gd name="adj1" fmla="val -77195"/>
              <a:gd name="adj2" fmla="val -1175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800" dirty="0"/>
              <a:t>y</a:t>
            </a:r>
            <a:r>
              <a:rPr kumimoji="1" lang="ja-JP" altLang="en-US" sz="2800" dirty="0"/>
              <a:t>は</a:t>
            </a:r>
            <a:r>
              <a:rPr kumimoji="1" lang="en-US" altLang="ja-JP" sz="2800" dirty="0"/>
              <a:t>-1</a:t>
            </a:r>
            <a:r>
              <a:rPr kumimoji="1" lang="ja-JP" altLang="en-US" sz="2800" dirty="0"/>
              <a:t>から</a:t>
            </a:r>
            <a:r>
              <a:rPr kumimoji="1" lang="en-US" altLang="ja-JP" sz="2800" dirty="0"/>
              <a:t>1</a:t>
            </a:r>
            <a:r>
              <a:rPr kumimoji="1" lang="ja-JP" altLang="en-US" sz="2800" dirty="0" err="1"/>
              <a:t>まで</a:t>
            </a:r>
            <a:r>
              <a:rPr kumimoji="1" lang="ja-JP" altLang="en-US" sz="2800" dirty="0"/>
              <a:t>変化する。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2743200" y="2825057"/>
                <a:ext cx="4998720" cy="174694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kumimoji="1" lang="ja-JP" altLang="en-US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kumimoji="1" lang="ja-JP" altLang="en-US" sz="36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ctrlPr>
                                <a:rPr kumimoji="1" lang="en-US" altLang="ja-JP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3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kumimoji="1" lang="en-US" altLang="ja-JP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36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kumimoji="1" lang="en-US" altLang="ja-JP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2825057"/>
                <a:ext cx="4998720" cy="17469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554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196</Words>
  <Application>Microsoft Office PowerPoint</Application>
  <PresentationFormat>ワイド画面</PresentationFormat>
  <Paragraphs>46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ＭＳ 明朝</vt:lpstr>
      <vt:lpstr>游ゴシック</vt:lpstr>
      <vt:lpstr>游ゴシック Light</vt:lpstr>
      <vt:lpstr>Arial</vt:lpstr>
      <vt:lpstr>Cambria Math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gifu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Gifu</dc:creator>
  <cp:lastModifiedBy>Gifu</cp:lastModifiedBy>
  <cp:revision>19</cp:revision>
  <dcterms:created xsi:type="dcterms:W3CDTF">2020-03-14T02:56:48Z</dcterms:created>
  <dcterms:modified xsi:type="dcterms:W3CDTF">2020-03-15T00:27:28Z</dcterms:modified>
</cp:coreProperties>
</file>