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79" r:id="rId4"/>
    <p:sldId id="280" r:id="rId5"/>
    <p:sldId id="272" r:id="rId6"/>
    <p:sldId id="273" r:id="rId7"/>
    <p:sldId id="275" r:id="rId8"/>
    <p:sldId id="276" r:id="rId9"/>
    <p:sldId id="271" r:id="rId10"/>
    <p:sldId id="277" r:id="rId11"/>
    <p:sldId id="278" r:id="rId12"/>
    <p:sldId id="270"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71272" autoAdjust="0"/>
  </p:normalViewPr>
  <p:slideViewPr>
    <p:cSldViewPr snapToGrid="0">
      <p:cViewPr varScale="1">
        <p:scale>
          <a:sx n="81" d="100"/>
          <a:sy n="81" d="100"/>
        </p:scale>
        <p:origin x="1382" y="53"/>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208C4E-D542-F54E-BFF2-D95B37DE9E0A}" type="datetimeFigureOut">
              <a:rPr kumimoji="1" lang="ja-JP" altLang="en-US" smtClean="0"/>
              <a:t>2023/3/23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D265A-0AAD-4D4A-B33F-4F56816162F2}" type="slidenum">
              <a:rPr kumimoji="1" lang="ja-JP" altLang="en-US" smtClean="0"/>
              <a:t>‹#›</a:t>
            </a:fld>
            <a:endParaRPr kumimoji="1" lang="ja-JP" altLang="en-US"/>
          </a:p>
        </p:txBody>
      </p:sp>
    </p:spTree>
    <p:extLst>
      <p:ext uri="{BB962C8B-B14F-4D97-AF65-F5344CB8AC3E}">
        <p14:creationId xmlns:p14="http://schemas.microsoft.com/office/powerpoint/2010/main" val="34006991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これは、社会科の授業づくりについて説明しているスライドです</a:t>
            </a:r>
            <a:r>
              <a:rPr lang="ja-JP" altLang="en-US" dirty="0" smtClean="0"/>
              <a:t>。</a:t>
            </a:r>
            <a:endParaRPr lang="en-US" altLang="ja-JP" dirty="0" smtClean="0"/>
          </a:p>
          <a:p>
            <a:endParaRPr lang="en-US" altLang="ja-JP" dirty="0"/>
          </a:p>
          <a:p>
            <a:r>
              <a:rPr lang="ja-JP" altLang="en-US" dirty="0"/>
              <a:t>今回は、</a:t>
            </a:r>
            <a:r>
              <a:rPr lang="ja-JP" altLang="en-US" dirty="0" smtClean="0"/>
              <a:t>「学習課題の在り方」に</a:t>
            </a:r>
            <a:r>
              <a:rPr lang="ja-JP" altLang="en-US" dirty="0"/>
              <a:t>ついて説明します。</a:t>
            </a:r>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1</a:t>
            </a:fld>
            <a:endParaRPr kumimoji="1" lang="ja-JP" altLang="en-US"/>
          </a:p>
        </p:txBody>
      </p:sp>
    </p:spTree>
    <p:extLst>
      <p:ext uri="{BB962C8B-B14F-4D97-AF65-F5344CB8AC3E}">
        <p14:creationId xmlns:p14="http://schemas.microsoft.com/office/powerpoint/2010/main" val="2707508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2</a:t>
            </a:r>
            <a:r>
              <a:rPr lang="ja-JP" altLang="en-US" dirty="0" smtClean="0"/>
              <a:t>つ目は、「～なのに、なぜ</a:t>
            </a:r>
            <a:r>
              <a:rPr lang="en-US" altLang="ja-JP" dirty="0" smtClean="0"/>
              <a:t>…</a:t>
            </a:r>
            <a:r>
              <a:rPr lang="ja-JP" altLang="en-US" dirty="0" err="1" smtClean="0"/>
              <a:t>なのだろう</a:t>
            </a:r>
            <a:r>
              <a:rPr lang="ja-JP" altLang="en-US" dirty="0" smtClean="0"/>
              <a:t>」とか「～できるようになったのはなぜだろう。」といった社会的事象の意味や意義について追究・解決していくことを目標とする学習課題です。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形の学習課題は、社会的事象の特色、意味や意義、相互の関係について、「社会的な見方・考え方」を働かせて、多面的・多角的に考察し、判断し、その結果を表現することを目標とする学習において有効で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a:p>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10</a:t>
            </a:fld>
            <a:endParaRPr kumimoji="1" lang="ja-JP" altLang="en-US"/>
          </a:p>
        </p:txBody>
      </p:sp>
    </p:spTree>
    <p:extLst>
      <p:ext uri="{BB962C8B-B14F-4D97-AF65-F5344CB8AC3E}">
        <p14:creationId xmlns:p14="http://schemas.microsoft.com/office/powerpoint/2010/main" val="1973712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３つ目は、「～のために、これからどうすべきだろう。」や「－や～のどちらがよいのだろう。」のように、社会との関わりを選択・判断することを目標とする学習課題です。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この形の学習課題は、社会的事象の仕組みや働きを学んだ上で、取得した知識などの中から、自分たちにできることを選び、自分の意見や考えとして決めて、判断していくことを目標とする学習で有効です。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各単位時間の学習で目標とする内容をもとに、児童・生徒が主体的に学ぶことができる学習課題を設定するよう心がけましょう。</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a:p>
            <a:endParaRPr lang="ja-JP" altLang="en-US" dirty="0" smtClean="0"/>
          </a:p>
          <a:p>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11</a:t>
            </a:fld>
            <a:endParaRPr kumimoji="1" lang="ja-JP" altLang="en-US"/>
          </a:p>
        </p:txBody>
      </p:sp>
    </p:spTree>
    <p:extLst>
      <p:ext uri="{BB962C8B-B14F-4D97-AF65-F5344CB8AC3E}">
        <p14:creationId xmlns:p14="http://schemas.microsoft.com/office/powerpoint/2010/main" val="1899265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これで、社会科の授業づくり</a:t>
            </a:r>
            <a:r>
              <a:rPr lang="ja-JP" altLang="en-US" dirty="0" smtClean="0"/>
              <a:t>「学習課題の在り方」</a:t>
            </a:r>
            <a:r>
              <a:rPr lang="ja-JP" altLang="en-US" dirty="0"/>
              <a:t>の説明を終わります。</a:t>
            </a:r>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12</a:t>
            </a:fld>
            <a:endParaRPr kumimoji="1" lang="ja-JP" altLang="en-US"/>
          </a:p>
        </p:txBody>
      </p:sp>
    </p:spTree>
    <p:extLst>
      <p:ext uri="{BB962C8B-B14F-4D97-AF65-F5344CB8AC3E}">
        <p14:creationId xmlns:p14="http://schemas.microsoft.com/office/powerpoint/2010/main" val="664937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では</a:t>
            </a:r>
            <a:r>
              <a:rPr lang="ja-JP" altLang="en-US" dirty="0" smtClean="0"/>
              <a:t>、授業における「学習課題」</a:t>
            </a:r>
            <a:r>
              <a:rPr lang="ja-JP" altLang="en-US" dirty="0"/>
              <a:t>とは</a:t>
            </a:r>
            <a:r>
              <a:rPr lang="ja-JP" altLang="en-US" dirty="0" smtClean="0"/>
              <a:t>、何でしょうか。</a:t>
            </a:r>
            <a:endParaRPr lang="en-US" altLang="ja-JP" dirty="0" smtClean="0"/>
          </a:p>
          <a:p>
            <a:endParaRPr lang="en-US" altLang="ja-JP" dirty="0"/>
          </a:p>
          <a:p>
            <a:r>
              <a:rPr lang="ja-JP" altLang="en-US" dirty="0"/>
              <a:t>平成</a:t>
            </a:r>
            <a:r>
              <a:rPr lang="en-US" altLang="ja-JP" dirty="0"/>
              <a:t>29</a:t>
            </a:r>
            <a:r>
              <a:rPr lang="ja-JP" altLang="en-US" dirty="0"/>
              <a:t>年告示の小学校学習指導要領解説においては</a:t>
            </a:r>
            <a:r>
              <a:rPr lang="ja-JP" altLang="en-US" dirty="0" smtClean="0"/>
              <a:t>、学習の問題を追究したり解決したりする活動、すなわち「問題</a:t>
            </a:r>
            <a:r>
              <a:rPr lang="ja-JP" altLang="en-US" dirty="0"/>
              <a:t>解決的な</a:t>
            </a:r>
            <a:r>
              <a:rPr lang="ja-JP" altLang="en-US" dirty="0" smtClean="0"/>
              <a:t>学習」として、</a:t>
            </a:r>
            <a:r>
              <a:rPr lang="ja-JP" altLang="en-US" dirty="0"/>
              <a:t>単元などにおける学習問題を設定し、その問題の解決に向けて諸資料や調査活動などで調べ、社会的事象の特色や相互の関連、意味を考えたり、社会への関わり方を選択・判断したりして表現し、社会生活について理解したり、社会への関心を高めたり</a:t>
            </a:r>
            <a:r>
              <a:rPr lang="ja-JP" altLang="en-US" dirty="0" smtClean="0"/>
              <a:t>する学習の中に、学習問題という言葉で記載</a:t>
            </a:r>
            <a:r>
              <a:rPr lang="ja-JP" altLang="en-US" dirty="0"/>
              <a:t>されています</a:t>
            </a:r>
            <a:r>
              <a:rPr lang="ja-JP" altLang="en-US" dirty="0" smtClean="0"/>
              <a:t>。</a:t>
            </a:r>
            <a:endParaRPr lang="en-US" altLang="ja-JP" dirty="0" smtClean="0"/>
          </a:p>
          <a:p>
            <a:endParaRPr lang="en-US" altLang="ja-JP" dirty="0" smtClean="0"/>
          </a:p>
          <a:p>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2</a:t>
            </a:fld>
            <a:endParaRPr kumimoji="1" lang="ja-JP" altLang="en-US"/>
          </a:p>
        </p:txBody>
      </p:sp>
    </p:spTree>
    <p:extLst>
      <p:ext uri="{BB962C8B-B14F-4D97-AF65-F5344CB8AC3E}">
        <p14:creationId xmlns:p14="http://schemas.microsoft.com/office/powerpoint/2010/main" val="1743244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一方、中学校</a:t>
            </a:r>
            <a:r>
              <a:rPr lang="ja-JP" altLang="en-US" dirty="0"/>
              <a:t>学習指導要領解説においては</a:t>
            </a:r>
            <a:r>
              <a:rPr lang="ja-JP" altLang="en-US" dirty="0" smtClean="0"/>
              <a:t>、単元など内容や時間のまとまりを見通して学習課題を設定し，諸資料や調査活動などを通して調べたり，思考・判断・表現したりしながら，社会的事象の特色や意味などを理解したり社会への関心を高めたりする学習が記載</a:t>
            </a:r>
            <a:r>
              <a:rPr lang="ja-JP" altLang="en-US" dirty="0"/>
              <a:t>されています</a:t>
            </a:r>
            <a:r>
              <a:rPr lang="ja-JP" altLang="en-US" dirty="0" smtClean="0"/>
              <a:t>。</a:t>
            </a:r>
            <a:endParaRPr lang="en-US" altLang="ja-JP" dirty="0" smtClean="0"/>
          </a:p>
          <a:p>
            <a:endParaRPr lang="en-US" altLang="ja-JP" dirty="0" smtClean="0"/>
          </a:p>
          <a:p>
            <a:r>
              <a:rPr lang="ja-JP" altLang="en-US" dirty="0" smtClean="0"/>
              <a:t>つまり、社会科における学習課題とは、単元などを通じて、児童生徒が社会生活や社会的事象の特色や意味などを理解したり、社会への関心を高めたりするための学習上の課題です。小学校では、児童が主体的に社会的事象から問題を見いだすことを問題解決的な学習において、児童・生徒が追究していく「学習問題」にあたるものです。</a:t>
            </a:r>
            <a:endParaRPr lang="en-US" altLang="ja-JP" dirty="0" smtClean="0"/>
          </a:p>
          <a:p>
            <a:endParaRPr lang="en-US" altLang="ja-JP" dirty="0" smtClean="0"/>
          </a:p>
          <a:p>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3</a:t>
            </a:fld>
            <a:endParaRPr kumimoji="1" lang="ja-JP" altLang="en-US"/>
          </a:p>
        </p:txBody>
      </p:sp>
    </p:spTree>
    <p:extLst>
      <p:ext uri="{BB962C8B-B14F-4D97-AF65-F5344CB8AC3E}">
        <p14:creationId xmlns:p14="http://schemas.microsoft.com/office/powerpoint/2010/main" val="20071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つまり、小学校と中学校に共通する社会科における学習課題とは、単元などを通じて、児童生徒が社会生活や社会的事象の特色や意味などを理解したり、社会への関心を高めたりするための学習上の課題と言えます。</a:t>
            </a:r>
            <a:endParaRPr lang="en-US" altLang="ja-JP" dirty="0" smtClean="0"/>
          </a:p>
          <a:p>
            <a:endParaRPr lang="en-US" altLang="ja-JP" dirty="0" smtClean="0"/>
          </a:p>
          <a:p>
            <a:r>
              <a:rPr lang="ja-JP" altLang="en-US" dirty="0" smtClean="0"/>
              <a:t>小学校においては、社会生活の理解が目標に含まれる段階であり、児童にとって社会的事象から問題そのものを見いだし、その解決を図るという点から「学習問題」と表記していると考えられ、その学習の充実が求められます。</a:t>
            </a:r>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4</a:t>
            </a:fld>
            <a:endParaRPr kumimoji="1" lang="ja-JP" altLang="en-US"/>
          </a:p>
        </p:txBody>
      </p:sp>
    </p:spTree>
    <p:extLst>
      <p:ext uri="{BB962C8B-B14F-4D97-AF65-F5344CB8AC3E}">
        <p14:creationId xmlns:p14="http://schemas.microsoft.com/office/powerpoint/2010/main" val="556822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学習課題」は、社会的事象を通して気付いたことの中から、「なぜ～なのだろう」「どんな～なのだろう」「どうしていくとよいのだろう」という児童・生徒の疑問から見いだされるものであり、単元の学習や単位時間の学習で追究していく「問い」であると言えます。</a:t>
            </a:r>
            <a:endParaRPr lang="en-US" altLang="ja-JP" dirty="0" smtClean="0"/>
          </a:p>
          <a:p>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5</a:t>
            </a:fld>
            <a:endParaRPr kumimoji="1" lang="ja-JP" altLang="en-US"/>
          </a:p>
        </p:txBody>
      </p:sp>
    </p:spTree>
    <p:extLst>
      <p:ext uri="{BB962C8B-B14F-4D97-AF65-F5344CB8AC3E}">
        <p14:creationId xmlns:p14="http://schemas.microsoft.com/office/powerpoint/2010/main" val="1623838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「学習課題」には、どのような役割があるのでしょうか。</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ここでは、「単元の学習課題」と「単位時間の学習課題」に分けて、説明します。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はじめに、「単元の学習課題」についてです。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「単元の学習課題」は、児童・生徒が、単元の学習を通して追究していく大きな「問い」です。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児童・生徒は、学習課題を追究・解決していくことで、単元の目標を実現していきます。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したがって、単元の学習を方向付ける役割があると言えます。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小学校３年生「地域の安全を守る働き」の単元では、「火事からくらしを守るために、だれが、どのようなはたらきをしているのだろうか」という学習課題をつくり、それを追究・解決していく各時間の学習を通して、単元の目標である「消防署や警察署などの関係機関は、地域の安全を守るために、相互に連携して緊急時に対応する体制をとっていること」や「関係機関が地域の人々と協力して、火災や事故などの防止に努めていること」について捉えることに迫っていくのです。</a:t>
            </a:r>
            <a:endParaRPr lang="en-US" altLang="ja-JP" dirty="0" smtClean="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6</a:t>
            </a:fld>
            <a:endParaRPr kumimoji="1" lang="ja-JP" altLang="en-US"/>
          </a:p>
        </p:txBody>
      </p:sp>
    </p:spTree>
    <p:extLst>
      <p:ext uri="{BB962C8B-B14F-4D97-AF65-F5344CB8AC3E}">
        <p14:creationId xmlns:p14="http://schemas.microsoft.com/office/powerpoint/2010/main" val="3940719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次は、「単位時間の学習課題」についてです。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単位時間の学習課題」は、「単元の学習課題」で示された学びの方向に沿って、各時間の学習の目標（ねらい）を実現するための問いであり、単元の目標を実現するために、解決しなければいけない複数の問い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つまり、大きな問いを解決するための小さな問いということです。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こでは、第一時の学習課題を追究・解決することで、「緊急時に対処する体制」について理解して、第７時では「地域住民である消防団員が、消防署員と協力して地域の安全を守る」ことも意味や意義について考えていき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7</a:t>
            </a:fld>
            <a:endParaRPr kumimoji="1" lang="ja-JP" altLang="en-US"/>
          </a:p>
        </p:txBody>
      </p:sp>
    </p:spTree>
    <p:extLst>
      <p:ext uri="{BB962C8B-B14F-4D97-AF65-F5344CB8AC3E}">
        <p14:creationId xmlns:p14="http://schemas.microsoft.com/office/powerpoint/2010/main" val="102778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「単位時間の学習課題」は、「～について知りたい」という児童・生徒の社会的事象への関心を基に設定する必要があります。それが、主体的な学びの原動力となるからです。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また、学習課題の追究・解決について、予想を考えることを通して、「〇〇について</a:t>
            </a:r>
            <a:r>
              <a:rPr lang="en-US" altLang="ja-JP" dirty="0" smtClean="0"/>
              <a:t>…</a:t>
            </a:r>
            <a:r>
              <a:rPr lang="ja-JP" altLang="en-US" dirty="0" smtClean="0"/>
              <a:t>から調べる必要がある。」という見通しをもつことにつながります。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ためには、「誰がどうやって火を消すのか。」「消防署の人は、真夜中はどうしているのか。」といった疑問や「消防署員の仕事を調べよう。」といった課題解決のために追究の見通しをもつことが必要です。</a:t>
            </a:r>
            <a:endParaRPr lang="en-US" altLang="ja-JP" dirty="0" smtClean="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8</a:t>
            </a:fld>
            <a:endParaRPr kumimoji="1" lang="ja-JP" altLang="en-US"/>
          </a:p>
        </p:txBody>
      </p:sp>
    </p:spTree>
    <p:extLst>
      <p:ext uri="{BB962C8B-B14F-4D97-AF65-F5344CB8AC3E}">
        <p14:creationId xmlns:p14="http://schemas.microsoft.com/office/powerpoint/2010/main" val="4275131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学習課題には、単位時間の目標（ねらい）の内容に応じて、さまざまな形があります。ここでは、３つの形について説明します。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一つ目は、社会的事象から事実をとらえることを目標とする学習課題です。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これは、いつ、どこで、だれが、何を　などの時期、人物、場所、対象の大きさや数量などや、どのように、どうやって、何のために　のように、方法や手段、目的などについて追究し、解決していくことを目標とする学習課題です。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この形の学習課題は、社会的事象についての知識や社会的事象について調べまとめる技能の習得を目標とする学習の問いとして、有効です。</a:t>
            </a:r>
          </a:p>
          <a:p>
            <a:endParaRPr lang="ja-JP" altLang="en-US" dirty="0"/>
          </a:p>
        </p:txBody>
      </p:sp>
      <p:sp>
        <p:nvSpPr>
          <p:cNvPr id="4" name="スライド番号プレースホルダー 3"/>
          <p:cNvSpPr>
            <a:spLocks noGrp="1"/>
          </p:cNvSpPr>
          <p:nvPr>
            <p:ph type="sldNum" sz="quarter" idx="5"/>
          </p:nvPr>
        </p:nvSpPr>
        <p:spPr/>
        <p:txBody>
          <a:bodyPr/>
          <a:lstStyle/>
          <a:p>
            <a:fld id="{811D265A-0AAD-4D4A-B33F-4F56816162F2}" type="slidenum">
              <a:rPr kumimoji="1" lang="ja-JP" altLang="en-US" smtClean="0"/>
              <a:t>9</a:t>
            </a:fld>
            <a:endParaRPr kumimoji="1" lang="ja-JP" altLang="en-US"/>
          </a:p>
        </p:txBody>
      </p:sp>
    </p:spTree>
    <p:extLst>
      <p:ext uri="{BB962C8B-B14F-4D97-AF65-F5344CB8AC3E}">
        <p14:creationId xmlns:p14="http://schemas.microsoft.com/office/powerpoint/2010/main" val="116634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C530C3-20FC-8B14-159C-3936463A5F0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776CCEE-860F-A4FF-8717-65B9AF1795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366C949-4E34-EDD8-6F47-F29258ABF13B}"/>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B5797B2A-DFF1-394A-F165-E342F2FD465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F59637-7D85-C4A0-FDB7-6EEE346272AD}"/>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3711087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3CAB9A-F907-82EB-7574-406F90DC7BC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430A663-5A97-E426-969D-B0141DAFE21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5F457F3-F677-36F4-EDAF-465F1AFCF1EE}"/>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A1395C94-73C1-A266-042D-620A46EFF6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2BB404-09C7-8769-2D4A-805F444E3E6B}"/>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2852293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E8E3EB0-9655-7FA7-06D0-AE4BF005F62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371E8A2-A7D8-31CB-D742-AACB0F67297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BB96D1-ADB3-21AA-F09C-704BCECC4F4B}"/>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DAE53BB9-937A-118E-B8FB-1D62FCF4F53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F0B32A-16BA-5194-5FE4-C5A10129B0F8}"/>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283738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26B63B-88D5-3722-2D1F-81F3C3F70C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6DE0CE2-74EA-FA46-F11B-B3694514755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8CB1E3-866A-8B69-F5A3-A86DACA233E6}"/>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E92564C4-73B6-C7F6-FF34-D6EAF797F7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D76E14-BEE7-4A33-E1AC-B523B50FB721}"/>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109945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F9730B-D149-3451-4431-9758E9809C4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7003AE-B323-697E-EC4B-DAD96A6B52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96543EB-9882-DBC0-37CE-56FCBE7EBB4F}"/>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F18BB2F9-E33F-DD57-4C7F-93D95D39F4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12E7841-2B9B-865D-ECFF-B1C832C1EE4D}"/>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170544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164815-35CE-1F71-C2A7-0CC0787103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E4BBAD-991D-5611-EC51-F3E80DCCB0C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BC00672-76A7-6BCC-A96C-662B25FA3F4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8DD3F1-72C4-52CD-D5BC-C206E9A21D56}"/>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6" name="フッター プレースホルダー 5">
            <a:extLst>
              <a:ext uri="{FF2B5EF4-FFF2-40B4-BE49-F238E27FC236}">
                <a16:creationId xmlns:a16="http://schemas.microsoft.com/office/drawing/2014/main" id="{370525FC-E864-EA0D-703C-28429BB492A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715C22-2EAA-F2F0-EDCE-55F4F7C69999}"/>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187420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4E09E9-893C-71BE-27CA-D90E83446A6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B262B5E-BD2C-8B9A-B6A9-58D3220DCB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0F5FC17-72A4-2611-33BD-571705D70BC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F62302B-2AF5-9C5F-1D12-46A9D237D9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84D2928-D8B3-D335-D467-458D58B136B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ED7F63B-2A43-2CEE-948C-0F2881B08F49}"/>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8" name="フッター プレースホルダー 7">
            <a:extLst>
              <a:ext uri="{FF2B5EF4-FFF2-40B4-BE49-F238E27FC236}">
                <a16:creationId xmlns:a16="http://schemas.microsoft.com/office/drawing/2014/main" id="{1EBE51CC-B8FC-63DF-CA9F-E91DAA5E774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7F86BF8-4AD2-25CB-BB93-9BA362F6A594}"/>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182700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C31A60-E80B-5D06-A5A6-408876722D9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8C35BA7-7D6F-5453-9740-8248F4AEC236}"/>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4" name="フッター プレースホルダー 3">
            <a:extLst>
              <a:ext uri="{FF2B5EF4-FFF2-40B4-BE49-F238E27FC236}">
                <a16:creationId xmlns:a16="http://schemas.microsoft.com/office/drawing/2014/main" id="{BBA25A2D-DA20-2D0A-2955-1D4FE7E4DB2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BC7FE20-CFD7-BF40-5634-73480A815FFF}"/>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274505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B541B25-3767-3D57-9EC7-D45FD5575192}"/>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3" name="フッター プレースホルダー 2">
            <a:extLst>
              <a:ext uri="{FF2B5EF4-FFF2-40B4-BE49-F238E27FC236}">
                <a16:creationId xmlns:a16="http://schemas.microsoft.com/office/drawing/2014/main" id="{FC752656-A609-2CDC-5D8A-C7F80080458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E33C08D-C43D-2C9E-CEA2-53594A00AE4F}"/>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1413484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F8F5E-9FF8-A10B-2739-29004B52DB6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ACAC81-41ED-A4C7-0165-08908D7ECC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229D3DA-8D1B-2B46-0618-371BA60B2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237B9AB-3A88-D376-FF90-E74D6BAE437B}"/>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6" name="フッター プレースホルダー 5">
            <a:extLst>
              <a:ext uri="{FF2B5EF4-FFF2-40B4-BE49-F238E27FC236}">
                <a16:creationId xmlns:a16="http://schemas.microsoft.com/office/drawing/2014/main" id="{36E74BA0-32AE-E138-E192-AC49BEFB62D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2DBCF3-50C6-69D4-6FC7-6DBC4B083F5C}"/>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242333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1E00E2-C202-C933-FB66-A23F59FAB76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E0B2DA2-CE16-2A71-AD55-90D073E8FB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EEB5A74-CAAA-FFD7-B838-21BB06C0E2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25B4BFE-ED96-18EE-8158-4F4FD0E7D926}"/>
              </a:ext>
            </a:extLst>
          </p:cNvPr>
          <p:cNvSpPr>
            <a:spLocks noGrp="1"/>
          </p:cNvSpPr>
          <p:nvPr>
            <p:ph type="dt" sz="half" idx="10"/>
          </p:nvPr>
        </p:nvSpPr>
        <p:spPr/>
        <p:txBody>
          <a:bodyPr/>
          <a:lstStyle/>
          <a:p>
            <a:fld id="{41996F15-BCD8-6C40-A4E3-C376EC553F05}" type="datetimeFigureOut">
              <a:rPr kumimoji="1" lang="ja-JP" altLang="en-US" smtClean="0"/>
              <a:t>2023/3/23</a:t>
            </a:fld>
            <a:endParaRPr kumimoji="1" lang="ja-JP" altLang="en-US"/>
          </a:p>
        </p:txBody>
      </p:sp>
      <p:sp>
        <p:nvSpPr>
          <p:cNvPr id="6" name="フッター プレースホルダー 5">
            <a:extLst>
              <a:ext uri="{FF2B5EF4-FFF2-40B4-BE49-F238E27FC236}">
                <a16:creationId xmlns:a16="http://schemas.microsoft.com/office/drawing/2014/main" id="{5C692123-4A56-D9DF-8FD2-DAB96E92D4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B79BE7-3EB0-88DE-6C8E-04144BFBF8B6}"/>
              </a:ext>
            </a:extLst>
          </p:cNvPr>
          <p:cNvSpPr>
            <a:spLocks noGrp="1"/>
          </p:cNvSpPr>
          <p:nvPr>
            <p:ph type="sldNum" sz="quarter" idx="12"/>
          </p:nvPr>
        </p:nvSpPr>
        <p:spPr/>
        <p:txBody>
          <a:body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4167230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721CB99-6D50-A1D3-BE02-CCB2A1BB0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4BCEC4-6CBD-F6E1-E318-AF46D8FC6E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57ECB20-F8DC-006E-989C-D27A584653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96F15-BCD8-6C40-A4E3-C376EC553F05}"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1B6904C8-A5C3-B87B-93D0-718A583ACB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34FC883-13D3-961B-D9BC-1751D1D077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1800C-1A9F-924A-80FE-6E2CA290724A}" type="slidenum">
              <a:rPr kumimoji="1" lang="ja-JP" altLang="en-US" smtClean="0"/>
              <a:t>‹#›</a:t>
            </a:fld>
            <a:endParaRPr kumimoji="1" lang="ja-JP" altLang="en-US"/>
          </a:p>
        </p:txBody>
      </p:sp>
    </p:spTree>
    <p:extLst>
      <p:ext uri="{BB962C8B-B14F-4D97-AF65-F5344CB8AC3E}">
        <p14:creationId xmlns:p14="http://schemas.microsoft.com/office/powerpoint/2010/main" val="1926057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1C2CF-ADFD-FE0E-483E-C9CF2A04E2A8}"/>
              </a:ext>
            </a:extLst>
          </p:cNvPr>
          <p:cNvSpPr>
            <a:spLocks noGrp="1"/>
          </p:cNvSpPr>
          <p:nvPr>
            <p:ph type="ctrTitle"/>
          </p:nvPr>
        </p:nvSpPr>
        <p:spPr>
          <a:xfrm>
            <a:off x="0" y="1175657"/>
            <a:ext cx="12192000" cy="2960914"/>
          </a:xfrm>
          <a:solidFill>
            <a:schemeClr val="bg2">
              <a:lumMod val="75000"/>
            </a:schemeClr>
          </a:solidFill>
        </p:spPr>
        <p:txBody>
          <a:bodyPr>
            <a:noAutofit/>
          </a:bodyPr>
          <a:lstStyle/>
          <a:p>
            <a:pPr>
              <a:lnSpc>
                <a:spcPct val="150000"/>
              </a:lnSpc>
            </a:pPr>
            <a:r>
              <a:rPr kumimoji="1" lang="ja-JP" altLang="en-US" u="sng" dirty="0">
                <a:solidFill>
                  <a:schemeClr val="bg1"/>
                </a:solidFill>
                <a:latin typeface="Meiryo" panose="020B0604030504040204" pitchFamily="34" charset="-128"/>
                <a:ea typeface="Meiryo" panose="020B0604030504040204" pitchFamily="34" charset="-128"/>
              </a:rPr>
              <a:t>社会科の授業づくり</a:t>
            </a:r>
            <a:r>
              <a:rPr kumimoji="1" lang="en-US" altLang="ja-JP" dirty="0">
                <a:solidFill>
                  <a:schemeClr val="bg1"/>
                </a:solidFill>
                <a:latin typeface="Meiryo" panose="020B0604030504040204" pitchFamily="34" charset="-128"/>
                <a:ea typeface="Meiryo" panose="020B0604030504040204" pitchFamily="34" charset="-128"/>
              </a:rPr>
              <a:t/>
            </a:r>
            <a:br>
              <a:rPr kumimoji="1" lang="en-US" altLang="ja-JP" dirty="0">
                <a:solidFill>
                  <a:schemeClr val="bg1"/>
                </a:solidFill>
                <a:latin typeface="Meiryo" panose="020B0604030504040204" pitchFamily="34" charset="-128"/>
                <a:ea typeface="Meiryo" panose="020B0604030504040204" pitchFamily="34" charset="-128"/>
              </a:rPr>
            </a:br>
            <a:r>
              <a:rPr kumimoji="1" lang="en-US" altLang="ja-JP" b="1" dirty="0" smtClean="0">
                <a:solidFill>
                  <a:schemeClr val="bg1"/>
                </a:solidFill>
                <a:latin typeface="Meiryo" panose="020B0604030504040204" pitchFamily="34" charset="-128"/>
                <a:ea typeface="Meiryo" panose="020B0604030504040204" pitchFamily="34" charset="-128"/>
              </a:rPr>
              <a:t>〜</a:t>
            </a:r>
            <a:r>
              <a:rPr lang="ja-JP" altLang="en-US" b="1" dirty="0">
                <a:solidFill>
                  <a:schemeClr val="bg1"/>
                </a:solidFill>
                <a:latin typeface="Meiryo" panose="020B0604030504040204" pitchFamily="34" charset="-128"/>
                <a:ea typeface="Meiryo" panose="020B0604030504040204" pitchFamily="34" charset="-128"/>
              </a:rPr>
              <a:t>学習</a:t>
            </a:r>
            <a:r>
              <a:rPr lang="ja-JP" altLang="en-US" b="1" dirty="0" smtClean="0">
                <a:solidFill>
                  <a:schemeClr val="bg1"/>
                </a:solidFill>
                <a:latin typeface="Meiryo" panose="020B0604030504040204" pitchFamily="34" charset="-128"/>
                <a:ea typeface="Meiryo" panose="020B0604030504040204" pitchFamily="34" charset="-128"/>
              </a:rPr>
              <a:t>課題の在り方</a:t>
            </a:r>
            <a:r>
              <a:rPr kumimoji="1" lang="en-US" altLang="ja-JP" b="1" dirty="0" smtClean="0">
                <a:solidFill>
                  <a:schemeClr val="bg1"/>
                </a:solidFill>
                <a:latin typeface="Meiryo" panose="020B0604030504040204" pitchFamily="34" charset="-128"/>
                <a:ea typeface="Meiryo" panose="020B0604030504040204" pitchFamily="34" charset="-128"/>
              </a:rPr>
              <a:t>〜</a:t>
            </a:r>
            <a:endParaRPr kumimoji="1" lang="ja-JP" altLang="en-US" b="1" dirty="0">
              <a:solidFill>
                <a:schemeClr val="bg1"/>
              </a:solidFill>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7B405B62-2969-ED93-96D9-CCC3BFF12D5B}"/>
              </a:ext>
            </a:extLst>
          </p:cNvPr>
          <p:cNvSpPr txBox="1"/>
          <p:nvPr/>
        </p:nvSpPr>
        <p:spPr>
          <a:xfrm>
            <a:off x="4362192" y="5389955"/>
            <a:ext cx="3467616" cy="584775"/>
          </a:xfrm>
          <a:prstGeom prst="rect">
            <a:avLst/>
          </a:prstGeom>
          <a:noFill/>
        </p:spPr>
        <p:txBody>
          <a:bodyPr wrap="none" rtlCol="0">
            <a:spAutoFit/>
          </a:bodyPr>
          <a:lstStyle/>
          <a:p>
            <a:r>
              <a:rPr kumimoji="1" lang="ja-JP" altLang="en-US" sz="3200">
                <a:solidFill>
                  <a:schemeClr val="tx1">
                    <a:lumMod val="75000"/>
                    <a:lumOff val="25000"/>
                  </a:schemeClr>
                </a:solidFill>
                <a:latin typeface="Meiryo" panose="020B0604030504040204" pitchFamily="34" charset="-128"/>
                <a:ea typeface="Meiryo" panose="020B0604030504040204" pitchFamily="34" charset="-128"/>
              </a:rPr>
              <a:t>岐阜県教育委員会</a:t>
            </a:r>
          </a:p>
        </p:txBody>
      </p:sp>
      <p:sp>
        <p:nvSpPr>
          <p:cNvPr id="4" name="テキスト ボックス 3">
            <a:extLst>
              <a:ext uri="{FF2B5EF4-FFF2-40B4-BE49-F238E27FC236}">
                <a16:creationId xmlns:a16="http://schemas.microsoft.com/office/drawing/2014/main" id="{7B405B62-2969-ED93-96D9-CCC3BFF12D5B}"/>
              </a:ext>
            </a:extLst>
          </p:cNvPr>
          <p:cNvSpPr txBox="1"/>
          <p:nvPr/>
        </p:nvSpPr>
        <p:spPr>
          <a:xfrm>
            <a:off x="5080337" y="5974730"/>
            <a:ext cx="2031325" cy="461665"/>
          </a:xfrm>
          <a:prstGeom prst="rect">
            <a:avLst/>
          </a:prstGeom>
          <a:noFill/>
        </p:spPr>
        <p:txBody>
          <a:bodyPr wrap="none" rtlCol="0">
            <a:spAutoFit/>
          </a:bodyPr>
          <a:lstStyle/>
          <a:p>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令和５年３月</a:t>
            </a:r>
            <a:endParaRPr kumimoji="1" lang="ja-JP" altLang="en-US" sz="2400" dirty="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07794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653343" y="2263544"/>
            <a:ext cx="10695152" cy="2265716"/>
          </a:xfrm>
          <a:prstGeom prst="rect">
            <a:avLst/>
          </a:prstGeom>
          <a:solidFill>
            <a:schemeClr val="bg1">
              <a:lumMod val="95000"/>
            </a:schemeClr>
          </a:solidFill>
        </p:spPr>
        <p:txBody>
          <a:bodyPr wrap="square" rtlCol="0" anchor="ctr" anchorCtr="0">
            <a:noAutofit/>
          </a:bodyPr>
          <a:lstStyle/>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・「（～なのに、）</a:t>
            </a:r>
            <a:r>
              <a:rPr lang="ja-JP" altLang="en-US" sz="3600" dirty="0">
                <a:solidFill>
                  <a:schemeClr val="tx1">
                    <a:lumMod val="75000"/>
                    <a:lumOff val="25000"/>
                  </a:schemeClr>
                </a:solidFill>
                <a:latin typeface="Meiryo" panose="020B0604030504040204" pitchFamily="34" charset="-128"/>
                <a:ea typeface="Meiryo" panose="020B0604030504040204" pitchFamily="34" charset="-128"/>
              </a:rPr>
              <a:t>なぜ</a:t>
            </a:r>
            <a:r>
              <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rPr>
              <a:t>…</a:t>
            </a:r>
            <a:r>
              <a:rPr lang="ja-JP" altLang="en-US" sz="3600" dirty="0" err="1" smtClean="0">
                <a:solidFill>
                  <a:schemeClr val="tx1">
                    <a:lumMod val="75000"/>
                    <a:lumOff val="25000"/>
                  </a:schemeClr>
                </a:solidFill>
                <a:latin typeface="Meiryo" panose="020B0604030504040204" pitchFamily="34" charset="-128"/>
                <a:ea typeface="Meiryo" panose="020B0604030504040204" pitchFamily="34" charset="-128"/>
              </a:rPr>
              <a:t>なのだろう</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endParaRPr>
          </a:p>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・「～できるようになったのはなぜだろう。」</a:t>
            </a:r>
            <a:endPar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endParaRPr>
          </a:p>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a:t>
            </a:r>
            <a:r>
              <a:rPr lang="en-US" altLang="ja-JP" sz="3600" dirty="0">
                <a:solidFill>
                  <a:schemeClr val="tx1">
                    <a:lumMod val="75000"/>
                    <a:lumOff val="25000"/>
                  </a:schemeClr>
                </a:solidFill>
                <a:latin typeface="Meiryo" panose="020B0604030504040204" pitchFamily="34" charset="-128"/>
                <a:ea typeface="Meiryo" panose="020B0604030504040204" pitchFamily="34" charset="-128"/>
              </a:rPr>
              <a:t>A</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が</a:t>
            </a:r>
            <a:r>
              <a:rPr lang="ja-JP" altLang="en-US" sz="3600" dirty="0" err="1" smtClean="0">
                <a:solidFill>
                  <a:schemeClr val="tx1">
                    <a:lumMod val="75000"/>
                    <a:lumOff val="25000"/>
                  </a:schemeClr>
                </a:solidFill>
                <a:latin typeface="Meiryo" panose="020B0604030504040204" pitchFamily="34" charset="-128"/>
                <a:ea typeface="Meiryo" panose="020B0604030504040204" pitchFamily="34" charset="-128"/>
              </a:rPr>
              <a:t>～した</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ことは、</a:t>
            </a:r>
            <a:r>
              <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rPr>
              <a:t>B</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にとって</a:t>
            </a:r>
            <a:r>
              <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rPr>
              <a:t>…</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か。」</a:t>
            </a:r>
            <a:endPar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1351F5AB-2A09-4304-FA29-5415952EA7FD}"/>
              </a:ext>
            </a:extLst>
          </p:cNvPr>
          <p:cNvSpPr txBox="1"/>
          <p:nvPr/>
        </p:nvSpPr>
        <p:spPr>
          <a:xfrm>
            <a:off x="653343" y="1185772"/>
            <a:ext cx="10695152" cy="792000"/>
          </a:xfrm>
          <a:prstGeom prst="rect">
            <a:avLst/>
          </a:prstGeom>
          <a:solidFill>
            <a:schemeClr val="accent2">
              <a:lumMod val="20000"/>
              <a:lumOff val="80000"/>
              <a:alpha val="70000"/>
            </a:schemeClr>
          </a:solidFill>
        </p:spPr>
        <p:txBody>
          <a:bodyPr wrap="square" rtlCol="0" anchor="ctr" anchorCtr="0">
            <a:noAutofit/>
          </a:bodyPr>
          <a:lstStyle/>
          <a:p>
            <a:pPr>
              <a:lnSpc>
                <a:spcPct val="150000"/>
              </a:lnSpc>
            </a:pP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（２）社会的事象の</a:t>
            </a:r>
            <a:r>
              <a:rPr lang="ja-JP" altLang="en-US" sz="3600" b="1" dirty="0" smtClean="0">
                <a:solidFill>
                  <a:schemeClr val="accent1"/>
                </a:solidFill>
                <a:latin typeface="Meiryo" panose="020B0604030504040204" pitchFamily="34" charset="-128"/>
                <a:ea typeface="Meiryo" panose="020B0604030504040204" pitchFamily="34" charset="-128"/>
              </a:rPr>
              <a:t>意味</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や</a:t>
            </a:r>
            <a:r>
              <a:rPr lang="ja-JP" altLang="en-US" sz="3600" b="1" dirty="0" smtClean="0">
                <a:solidFill>
                  <a:schemeClr val="accent1"/>
                </a:solidFill>
                <a:latin typeface="Meiryo" panose="020B0604030504040204" pitchFamily="34" charset="-128"/>
                <a:ea typeface="Meiryo" panose="020B0604030504040204" pitchFamily="34" charset="-128"/>
              </a:rPr>
              <a:t>意義</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について追究する。</a:t>
            </a:r>
            <a:endPar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6FD71A2F-8478-2367-520F-0F39120E1A1E}"/>
              </a:ext>
            </a:extLst>
          </p:cNvPr>
          <p:cNvSpPr txBox="1"/>
          <p:nvPr/>
        </p:nvSpPr>
        <p:spPr>
          <a:xfrm>
            <a:off x="0" y="0"/>
            <a:ext cx="12192000" cy="900000"/>
          </a:xfrm>
          <a:prstGeom prst="rect">
            <a:avLst/>
          </a:prstGeom>
          <a:solidFill>
            <a:schemeClr val="accent1"/>
          </a:solidFill>
        </p:spPr>
        <p:txBody>
          <a:bodyPr wrap="square" rtlCol="0" anchor="ctr" anchorCtr="0">
            <a:noAutofit/>
          </a:bodyPr>
          <a:lstStyle/>
          <a:p>
            <a:pPr>
              <a:lnSpc>
                <a:spcPct val="150000"/>
              </a:lnSpc>
            </a:pPr>
            <a:r>
              <a:rPr lang="ja-JP" altLang="en-US" sz="3200" b="1" dirty="0">
                <a:solidFill>
                  <a:schemeClr val="bg1"/>
                </a:solidFill>
                <a:latin typeface="Meiryo" panose="020B0604030504040204" pitchFamily="34" charset="-128"/>
                <a:ea typeface="Meiryo" panose="020B0604030504040204" pitchFamily="34" charset="-128"/>
              </a:rPr>
              <a:t>　</a:t>
            </a:r>
            <a:r>
              <a:rPr lang="ja-JP" altLang="en-US" sz="3200" b="1" dirty="0" smtClean="0">
                <a:solidFill>
                  <a:schemeClr val="bg1"/>
                </a:solidFill>
                <a:latin typeface="Meiryo" panose="020B0604030504040204" pitchFamily="34" charset="-128"/>
                <a:ea typeface="Meiryo" panose="020B0604030504040204" pitchFamily="34" charset="-128"/>
              </a:rPr>
              <a:t>３　学習課題の種類</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5218A114-2C30-8AB3-C137-071D76771AD1}"/>
              </a:ext>
            </a:extLst>
          </p:cNvPr>
          <p:cNvSpPr txBox="1"/>
          <p:nvPr/>
        </p:nvSpPr>
        <p:spPr>
          <a:xfrm>
            <a:off x="797034" y="5365084"/>
            <a:ext cx="10695152" cy="954107"/>
          </a:xfrm>
          <a:prstGeom prst="rect">
            <a:avLst/>
          </a:prstGeom>
          <a:solidFill>
            <a:schemeClr val="bg1"/>
          </a:solidFill>
          <a:ln w="38100">
            <a:solidFill>
              <a:schemeClr val="accent1"/>
            </a:solidFill>
          </a:ln>
        </p:spPr>
        <p:txBody>
          <a:bodyPr wrap="square" rtlCol="0" anchor="ctr" anchorCtr="0">
            <a:spAutoFit/>
          </a:bodyPr>
          <a:lstStyle/>
          <a:p>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火事</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の時には、消防署員が協力して対応するのに、どうして消防団員の人たちは、</a:t>
            </a:r>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消防</a:t>
            </a:r>
            <a:r>
              <a:rPr kumimoji="1" lang="ja-JP" altLang="en-US" sz="2800" dirty="0">
                <a:solidFill>
                  <a:schemeClr val="tx1">
                    <a:lumMod val="75000"/>
                    <a:lumOff val="25000"/>
                  </a:schemeClr>
                </a:solidFill>
                <a:latin typeface="Meiryo" panose="020B0604030504040204" pitchFamily="34" charset="-128"/>
                <a:ea typeface="Meiryo" panose="020B0604030504040204" pitchFamily="34" charset="-128"/>
              </a:rPr>
              <a:t>活動</a:t>
            </a:r>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をしているのだろう。</a:t>
            </a:r>
            <a:endParaRPr kumimoji="1"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1" name="テキスト ボックス 10"/>
          <p:cNvSpPr txBox="1"/>
          <p:nvPr/>
        </p:nvSpPr>
        <p:spPr>
          <a:xfrm>
            <a:off x="797034" y="4878580"/>
            <a:ext cx="6068892" cy="400110"/>
          </a:xfrm>
          <a:prstGeom prst="rect">
            <a:avLst/>
          </a:prstGeom>
          <a:noFill/>
        </p:spPr>
        <p:txBody>
          <a:bodyPr wrap="square" rtlCol="0">
            <a:spAutoFit/>
          </a:bodyPr>
          <a:lstStyle/>
          <a:p>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（例）小学校</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第３学年</a:t>
            </a:r>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「地域の安全を守る働き」</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4769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529804" y="2261101"/>
            <a:ext cx="10902534" cy="1956285"/>
          </a:xfrm>
          <a:prstGeom prst="rect">
            <a:avLst/>
          </a:prstGeom>
          <a:solidFill>
            <a:schemeClr val="bg1">
              <a:lumMod val="95000"/>
            </a:schemeClr>
          </a:solidFill>
        </p:spPr>
        <p:txBody>
          <a:bodyPr wrap="square" rtlCol="0" anchor="ctr" anchorCtr="0">
            <a:noAutofit/>
          </a:bodyPr>
          <a:lstStyle/>
          <a:p>
            <a:pPr marL="571500" indent="-571500">
              <a:buFont typeface="Arial" panose="020B0604020202020204" pitchFamily="34" charset="0"/>
              <a:buChar char="•"/>
            </a:pP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「～のために、これからどうすべきだろう。」</a:t>
            </a:r>
            <a:endParaRPr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「～と</a:t>
            </a:r>
            <a:r>
              <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rPr>
              <a:t>…</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では、どちらがよいだろう。」</a:t>
            </a:r>
            <a:endPar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endParaRPr>
          </a:p>
          <a:p>
            <a:pPr marL="571500" indent="-571500">
              <a:buFont typeface="Arial" panose="020B0604020202020204" pitchFamily="34" charset="0"/>
              <a:buChar char="•"/>
            </a:pPr>
            <a:r>
              <a:rPr kumimoji="1"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「本当に～でよいだろうか。」</a:t>
            </a:r>
            <a:endParaRPr kumimoji="1"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1351F5AB-2A09-4304-FA29-5415952EA7FD}"/>
              </a:ext>
            </a:extLst>
          </p:cNvPr>
          <p:cNvSpPr txBox="1"/>
          <p:nvPr/>
        </p:nvSpPr>
        <p:spPr>
          <a:xfrm>
            <a:off x="540914" y="1283309"/>
            <a:ext cx="10902534" cy="792000"/>
          </a:xfrm>
          <a:prstGeom prst="rect">
            <a:avLst/>
          </a:prstGeom>
          <a:solidFill>
            <a:schemeClr val="accent2">
              <a:lumMod val="20000"/>
              <a:lumOff val="80000"/>
              <a:alpha val="70000"/>
            </a:schemeClr>
          </a:solidFill>
        </p:spPr>
        <p:txBody>
          <a:bodyPr wrap="square" rtlCol="0" anchor="ctr" anchorCtr="0">
            <a:noAutofit/>
          </a:bodyPr>
          <a:lstStyle/>
          <a:p>
            <a:pPr>
              <a:lnSpc>
                <a:spcPct val="150000"/>
              </a:lnSpc>
            </a:pP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（３）社会との関わり方を</a:t>
            </a:r>
            <a:r>
              <a:rPr lang="ja-JP" altLang="en-US" sz="3600" b="1" dirty="0" smtClean="0">
                <a:solidFill>
                  <a:schemeClr val="accent1"/>
                </a:solidFill>
                <a:latin typeface="Meiryo" panose="020B0604030504040204" pitchFamily="34" charset="-128"/>
                <a:ea typeface="Meiryo" panose="020B0604030504040204" pitchFamily="34" charset="-128"/>
              </a:rPr>
              <a:t>選択・判断</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する。</a:t>
            </a:r>
            <a:endParaRPr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6FD71A2F-8478-2367-520F-0F39120E1A1E}"/>
              </a:ext>
            </a:extLst>
          </p:cNvPr>
          <p:cNvSpPr txBox="1"/>
          <p:nvPr/>
        </p:nvSpPr>
        <p:spPr>
          <a:xfrm>
            <a:off x="0" y="0"/>
            <a:ext cx="12192000" cy="900000"/>
          </a:xfrm>
          <a:prstGeom prst="rect">
            <a:avLst/>
          </a:prstGeom>
          <a:solidFill>
            <a:schemeClr val="accent1"/>
          </a:solidFill>
        </p:spPr>
        <p:txBody>
          <a:bodyPr wrap="square" rtlCol="0" anchor="ctr" anchorCtr="0">
            <a:noAutofit/>
          </a:bodyPr>
          <a:lstStyle/>
          <a:p>
            <a:pPr>
              <a:lnSpc>
                <a:spcPct val="150000"/>
              </a:lnSpc>
            </a:pPr>
            <a:r>
              <a:rPr lang="ja-JP" altLang="en-US" sz="3200" b="1" dirty="0">
                <a:solidFill>
                  <a:schemeClr val="bg1"/>
                </a:solidFill>
                <a:latin typeface="Meiryo" panose="020B0604030504040204" pitchFamily="34" charset="-128"/>
                <a:ea typeface="Meiryo" panose="020B0604030504040204" pitchFamily="34" charset="-128"/>
              </a:rPr>
              <a:t>　</a:t>
            </a:r>
            <a:r>
              <a:rPr lang="ja-JP" altLang="en-US" sz="3200" b="1" dirty="0" smtClean="0">
                <a:solidFill>
                  <a:schemeClr val="bg1"/>
                </a:solidFill>
                <a:latin typeface="Meiryo" panose="020B0604030504040204" pitchFamily="34" charset="-128"/>
                <a:ea typeface="Meiryo" panose="020B0604030504040204" pitchFamily="34" charset="-128"/>
              </a:rPr>
              <a:t>３　学習課題の種類</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5218A114-2C30-8AB3-C137-071D76771AD1}"/>
              </a:ext>
            </a:extLst>
          </p:cNvPr>
          <p:cNvSpPr txBox="1"/>
          <p:nvPr/>
        </p:nvSpPr>
        <p:spPr>
          <a:xfrm>
            <a:off x="540914" y="5215291"/>
            <a:ext cx="10880314" cy="954107"/>
          </a:xfrm>
          <a:prstGeom prst="rect">
            <a:avLst/>
          </a:prstGeom>
          <a:solidFill>
            <a:schemeClr val="bg1"/>
          </a:solidFill>
          <a:ln w="38100">
            <a:solidFill>
              <a:schemeClr val="accent1"/>
            </a:solidFill>
          </a:ln>
        </p:spPr>
        <p:txBody>
          <a:bodyPr wrap="square" rtlCol="0" anchor="ctr" anchorCtr="0">
            <a:spAutoFit/>
          </a:bodyPr>
          <a:lstStyle/>
          <a:p>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これまでの学習を踏まえて、地域の安全を守るために、自分たちが取り組む</a:t>
            </a:r>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べきことは何</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だろうか。</a:t>
            </a:r>
            <a:endParaRPr kumimoji="1"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0" name="テキスト ボックス 9"/>
          <p:cNvSpPr txBox="1"/>
          <p:nvPr/>
        </p:nvSpPr>
        <p:spPr>
          <a:xfrm>
            <a:off x="540914" y="4775656"/>
            <a:ext cx="6068892" cy="400110"/>
          </a:xfrm>
          <a:prstGeom prst="rect">
            <a:avLst/>
          </a:prstGeom>
          <a:noFill/>
        </p:spPr>
        <p:txBody>
          <a:bodyPr wrap="square" rtlCol="0">
            <a:spAutoFit/>
          </a:bodyPr>
          <a:lstStyle/>
          <a:p>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（例）小学校</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第３学年</a:t>
            </a:r>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「地域の安全を守る働き」</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99813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21C2CF-ADFD-FE0E-483E-C9CF2A04E2A8}"/>
              </a:ext>
            </a:extLst>
          </p:cNvPr>
          <p:cNvSpPr>
            <a:spLocks noGrp="1"/>
          </p:cNvSpPr>
          <p:nvPr>
            <p:ph type="ctrTitle"/>
          </p:nvPr>
        </p:nvSpPr>
        <p:spPr>
          <a:xfrm>
            <a:off x="0" y="4223657"/>
            <a:ext cx="9434286" cy="870857"/>
          </a:xfrm>
          <a:solidFill>
            <a:schemeClr val="bg2">
              <a:lumMod val="75000"/>
            </a:schemeClr>
          </a:solidFill>
        </p:spPr>
        <p:txBody>
          <a:bodyPr anchor="ctr" anchorCtr="0">
            <a:noAutofit/>
          </a:bodyPr>
          <a:lstStyle/>
          <a:p>
            <a:pPr>
              <a:lnSpc>
                <a:spcPct val="150000"/>
              </a:lnSpc>
            </a:pPr>
            <a:r>
              <a:rPr kumimoji="1" lang="ja-JP" altLang="en-US" sz="3600" u="sng" dirty="0">
                <a:solidFill>
                  <a:schemeClr val="bg1"/>
                </a:solidFill>
                <a:latin typeface="Meiryo" panose="020B0604030504040204" pitchFamily="34" charset="-128"/>
                <a:ea typeface="Meiryo" panose="020B0604030504040204" pitchFamily="34" charset="-128"/>
              </a:rPr>
              <a:t>社会科の授業づくり</a:t>
            </a:r>
            <a:r>
              <a:rPr kumimoji="1" lang="en-US" altLang="ja-JP" sz="3600" b="1" dirty="0" smtClean="0">
                <a:solidFill>
                  <a:schemeClr val="bg1"/>
                </a:solidFill>
                <a:latin typeface="Meiryo" panose="020B0604030504040204" pitchFamily="34" charset="-128"/>
                <a:ea typeface="Meiryo" panose="020B0604030504040204" pitchFamily="34" charset="-128"/>
              </a:rPr>
              <a:t>〜</a:t>
            </a:r>
            <a:r>
              <a:rPr lang="ja-JP" altLang="en-US" sz="3600" b="1" dirty="0">
                <a:solidFill>
                  <a:schemeClr val="bg1"/>
                </a:solidFill>
                <a:latin typeface="Meiryo" panose="020B0604030504040204" pitchFamily="34" charset="-128"/>
                <a:ea typeface="Meiryo" panose="020B0604030504040204" pitchFamily="34" charset="-128"/>
              </a:rPr>
              <a:t>学習課題</a:t>
            </a:r>
            <a:r>
              <a:rPr lang="ja-JP" altLang="en-US" sz="3600" b="1" dirty="0" smtClean="0">
                <a:solidFill>
                  <a:schemeClr val="bg1"/>
                </a:solidFill>
                <a:latin typeface="Meiryo" panose="020B0604030504040204" pitchFamily="34" charset="-128"/>
                <a:ea typeface="Meiryo" panose="020B0604030504040204" pitchFamily="34" charset="-128"/>
              </a:rPr>
              <a:t>の在り方</a:t>
            </a:r>
            <a:r>
              <a:rPr kumimoji="1" lang="en-US" altLang="ja-JP" sz="3600" b="1" dirty="0" smtClean="0">
                <a:solidFill>
                  <a:schemeClr val="bg1"/>
                </a:solidFill>
                <a:latin typeface="Meiryo" panose="020B0604030504040204" pitchFamily="34" charset="-128"/>
                <a:ea typeface="Meiryo" panose="020B0604030504040204" pitchFamily="34" charset="-128"/>
              </a:rPr>
              <a:t>〜</a:t>
            </a:r>
            <a:endParaRPr kumimoji="1" lang="ja-JP" altLang="en-US" sz="3600" b="1" dirty="0">
              <a:solidFill>
                <a:schemeClr val="bg1"/>
              </a:solidFill>
              <a:latin typeface="Meiryo" panose="020B0604030504040204" pitchFamily="34" charset="-128"/>
              <a:ea typeface="Meiryo" panose="020B0604030504040204" pitchFamily="34" charset="-128"/>
            </a:endParaRPr>
          </a:p>
        </p:txBody>
      </p:sp>
      <p:sp>
        <p:nvSpPr>
          <p:cNvPr id="3" name="テキスト ボックス 2">
            <a:extLst>
              <a:ext uri="{FF2B5EF4-FFF2-40B4-BE49-F238E27FC236}">
                <a16:creationId xmlns:a16="http://schemas.microsoft.com/office/drawing/2014/main" id="{AE7616F1-2C31-E5AB-9FF1-BAA9E89801FC}"/>
              </a:ext>
            </a:extLst>
          </p:cNvPr>
          <p:cNvSpPr txBox="1"/>
          <p:nvPr/>
        </p:nvSpPr>
        <p:spPr>
          <a:xfrm>
            <a:off x="9318171" y="5413829"/>
            <a:ext cx="2646878" cy="461665"/>
          </a:xfrm>
          <a:prstGeom prst="rect">
            <a:avLst/>
          </a:prstGeom>
          <a:noFill/>
        </p:spPr>
        <p:txBody>
          <a:bodyPr wrap="none" rtlCol="0">
            <a:spAutoFit/>
          </a:bodyPr>
          <a:lstStyle/>
          <a:p>
            <a:r>
              <a:rPr kumimoji="1" lang="ja-JP" altLang="en-US" sz="2400">
                <a:solidFill>
                  <a:schemeClr val="tx1">
                    <a:lumMod val="75000"/>
                    <a:lumOff val="25000"/>
                  </a:schemeClr>
                </a:solidFill>
                <a:latin typeface="Meiryo" panose="020B0604030504040204" pitchFamily="34" charset="-128"/>
                <a:ea typeface="Meiryo" panose="020B0604030504040204" pitchFamily="34" charset="-128"/>
              </a:rPr>
              <a:t>岐阜県教育委員会</a:t>
            </a:r>
          </a:p>
        </p:txBody>
      </p:sp>
    </p:spTree>
    <p:extLst>
      <p:ext uri="{BB962C8B-B14F-4D97-AF65-F5344CB8AC3E}">
        <p14:creationId xmlns:p14="http://schemas.microsoft.com/office/powerpoint/2010/main" val="2771963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428EBA3B-431A-CC26-AA2C-B7848193E751}"/>
              </a:ext>
            </a:extLst>
          </p:cNvPr>
          <p:cNvGrpSpPr/>
          <p:nvPr/>
        </p:nvGrpSpPr>
        <p:grpSpPr>
          <a:xfrm>
            <a:off x="466876" y="2558637"/>
            <a:ext cx="11292117" cy="3941780"/>
            <a:chOff x="449943" y="796135"/>
            <a:chExt cx="11538857" cy="394178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449943" y="796135"/>
              <a:ext cx="11538857" cy="3785652"/>
            </a:xfrm>
            <a:prstGeom prst="rect">
              <a:avLst/>
            </a:prstGeom>
            <a:noFill/>
          </p:spPr>
          <p:txBody>
            <a:bodyPr wrap="square" rtlCol="0">
              <a:spAutoFit/>
            </a:bodyPr>
            <a:lstStyle/>
            <a:p>
              <a:pPr>
                <a:lnSpc>
                  <a:spcPct val="150000"/>
                </a:lnSpc>
              </a:pPr>
              <a:r>
                <a:rPr kumimoji="1" lang="ja-JP" altLang="en-US" sz="3200" dirty="0">
                  <a:latin typeface="Meiryo" panose="020B0604030504040204" pitchFamily="34" charset="-128"/>
                  <a:ea typeface="Meiryo" panose="020B0604030504040204" pitchFamily="34" charset="-128"/>
                </a:rPr>
                <a:t>　</a:t>
              </a:r>
              <a:r>
                <a:rPr kumimoji="1" lang="ja-JP" altLang="en-US" sz="3200" dirty="0">
                  <a:solidFill>
                    <a:schemeClr val="tx1">
                      <a:lumMod val="75000"/>
                      <a:lumOff val="25000"/>
                    </a:schemeClr>
                  </a:solidFill>
                  <a:latin typeface="Meiryo" panose="020B0604030504040204" pitchFamily="34" charset="-128"/>
                  <a:ea typeface="Meiryo" panose="020B0604030504040204" pitchFamily="34" charset="-128"/>
                </a:rPr>
                <a:t>単元などにおける</a:t>
              </a:r>
              <a:r>
                <a:rPr kumimoji="1" lang="ja-JP" altLang="en-US" sz="3200" dirty="0">
                  <a:solidFill>
                    <a:schemeClr val="accent1"/>
                  </a:solidFill>
                  <a:latin typeface="Meiryo" panose="020B0604030504040204" pitchFamily="34" charset="-128"/>
                  <a:ea typeface="Meiryo" panose="020B0604030504040204" pitchFamily="34" charset="-128"/>
                </a:rPr>
                <a:t>学習問題</a:t>
              </a:r>
              <a:r>
                <a:rPr kumimoji="1" lang="ja-JP" altLang="en-US" sz="3200" dirty="0">
                  <a:solidFill>
                    <a:schemeClr val="tx1">
                      <a:lumMod val="75000"/>
                      <a:lumOff val="25000"/>
                    </a:schemeClr>
                  </a:solidFill>
                  <a:latin typeface="Meiryo" panose="020B0604030504040204" pitchFamily="34" charset="-128"/>
                  <a:ea typeface="Meiryo" panose="020B0604030504040204" pitchFamily="34" charset="-128"/>
                </a:rPr>
                <a:t>を設定し、その問題の解決に向けて諸資料や調査活動などで調べ、社会的事象の特色や相互の関連、意味を考えたり、社会への関わり方を選択・判断したりして表現し、</a:t>
              </a:r>
              <a:r>
                <a:rPr kumimoji="1" lang="ja-JP" altLang="en-US" sz="3200" u="sng" dirty="0">
                  <a:solidFill>
                    <a:schemeClr val="accent1"/>
                  </a:solidFill>
                  <a:latin typeface="Meiryo" panose="020B0604030504040204" pitchFamily="34" charset="-128"/>
                  <a:ea typeface="Meiryo" panose="020B0604030504040204" pitchFamily="34" charset="-128"/>
                </a:rPr>
                <a:t>社会生活について理解したり、社会への関心を高めたりする学習</a:t>
              </a:r>
            </a:p>
          </p:txBody>
        </p:sp>
        <p:sp>
          <p:nvSpPr>
            <p:cNvPr id="9" name="テキスト ボックス 8">
              <a:extLst>
                <a:ext uri="{FF2B5EF4-FFF2-40B4-BE49-F238E27FC236}">
                  <a16:creationId xmlns:a16="http://schemas.microsoft.com/office/drawing/2014/main" id="{0522E46F-6917-9CB9-47B3-3A6C6D3315A4}"/>
                </a:ext>
              </a:extLst>
            </p:cNvPr>
            <p:cNvSpPr txBox="1"/>
            <p:nvPr/>
          </p:nvSpPr>
          <p:spPr>
            <a:xfrm>
              <a:off x="4801665" y="4368583"/>
              <a:ext cx="7128576" cy="369332"/>
            </a:xfrm>
            <a:prstGeom prst="rect">
              <a:avLst/>
            </a:prstGeom>
            <a:noFill/>
          </p:spPr>
          <p:txBody>
            <a:bodyPr wrap="none" rtlCol="0">
              <a:spAutoFit/>
            </a:bodyPr>
            <a:lstStyle/>
            <a:p>
              <a:r>
                <a:rPr lang="ja-JP" altLang="en-US" dirty="0">
                  <a:latin typeface="Meiryo" panose="020B0604030504040204" pitchFamily="34" charset="-128"/>
                  <a:ea typeface="Meiryo" panose="020B0604030504040204" pitchFamily="34" charset="-128"/>
                </a:rPr>
                <a:t>（</a:t>
              </a:r>
              <a:r>
                <a:rPr lang="ja-JP" altLang="en-US" dirty="0" smtClean="0">
                  <a:latin typeface="Meiryo" panose="020B0604030504040204" pitchFamily="34" charset="-128"/>
                  <a:ea typeface="Meiryo" panose="020B0604030504040204" pitchFamily="34" charset="-128"/>
                </a:rPr>
                <a:t>小学校学習指導要領（平成</a:t>
              </a:r>
              <a:r>
                <a:rPr lang="en-US" altLang="ja-JP" dirty="0" smtClean="0">
                  <a:latin typeface="Meiryo" panose="020B0604030504040204" pitchFamily="34" charset="-128"/>
                  <a:ea typeface="Meiryo" panose="020B0604030504040204" pitchFamily="34" charset="-128"/>
                </a:rPr>
                <a:t>29</a:t>
              </a:r>
              <a:r>
                <a:rPr lang="ja-JP" altLang="en-US" dirty="0" smtClean="0">
                  <a:latin typeface="Meiryo" panose="020B0604030504040204" pitchFamily="34" charset="-128"/>
                  <a:ea typeface="Meiryo" panose="020B0604030504040204" pitchFamily="34" charset="-128"/>
                </a:rPr>
                <a:t>年告示）</a:t>
              </a:r>
              <a:r>
                <a:rPr lang="ja-JP" altLang="en-US" dirty="0" smtClean="0">
                  <a:latin typeface="Meiryo" panose="020B0604030504040204" pitchFamily="34" charset="-128"/>
                  <a:ea typeface="Meiryo" panose="020B0604030504040204" pitchFamily="34" charset="-128"/>
                </a:rPr>
                <a:t>解説　社会編</a:t>
              </a:r>
              <a:r>
                <a:rPr lang="ja-JP" altLang="en-US" dirty="0" smtClean="0">
                  <a:latin typeface="Meiryo" panose="020B0604030504040204" pitchFamily="34" charset="-128"/>
                  <a:ea typeface="Meiryo" panose="020B0604030504040204" pitchFamily="34" charset="-128"/>
                </a:rPr>
                <a:t>　</a:t>
              </a:r>
              <a:r>
                <a:rPr lang="en-US" altLang="ja-JP" dirty="0" smtClean="0">
                  <a:latin typeface="Meiryo" panose="020B0604030504040204" pitchFamily="34" charset="-128"/>
                  <a:ea typeface="Meiryo" panose="020B0604030504040204" pitchFamily="34" charset="-128"/>
                </a:rPr>
                <a:t>p.20</a:t>
              </a:r>
              <a:r>
                <a:rPr lang="ja-JP" altLang="en-US" dirty="0" smtClean="0">
                  <a:latin typeface="Meiryo" panose="020B0604030504040204" pitchFamily="34" charset="-128"/>
                  <a:ea typeface="Meiryo" panose="020B0604030504040204" pitchFamily="34" charset="-128"/>
                </a:rPr>
                <a:t>）</a:t>
              </a:r>
              <a:endParaRPr kumimoji="1" lang="ja-JP" altLang="en-US" dirty="0">
                <a:latin typeface="Meiryo" panose="020B0604030504040204" pitchFamily="34" charset="-128"/>
                <a:ea typeface="Meiryo" panose="020B0604030504040204" pitchFamily="34" charset="-128"/>
              </a:endParaRPr>
            </a:p>
          </p:txBody>
        </p:sp>
      </p:grpSp>
      <p:sp>
        <p:nvSpPr>
          <p:cNvPr id="10" name="テキスト ボックス 9">
            <a:extLst>
              <a:ext uri="{FF2B5EF4-FFF2-40B4-BE49-F238E27FC236}">
                <a16:creationId xmlns:a16="http://schemas.microsoft.com/office/drawing/2014/main" id="{A08D6E80-AE67-BF04-2D3D-E1C68DA87459}"/>
              </a:ext>
            </a:extLst>
          </p:cNvPr>
          <p:cNvSpPr txBox="1"/>
          <p:nvPr/>
        </p:nvSpPr>
        <p:spPr>
          <a:xfrm>
            <a:off x="1387018" y="1358308"/>
            <a:ext cx="9417963" cy="1200329"/>
          </a:xfrm>
          <a:prstGeom prst="rect">
            <a:avLst/>
          </a:prstGeom>
          <a:noFill/>
        </p:spPr>
        <p:txBody>
          <a:bodyPr wrap="none" rtlCol="0">
            <a:spAutoFit/>
          </a:bodyPr>
          <a:lstStyle/>
          <a:p>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学習の問題を追究したり解決したりする活動</a:t>
            </a:r>
            <a:endParaRPr lang="en-US" altLang="ja-JP" sz="3600" b="1" dirty="0" smtClean="0">
              <a:solidFill>
                <a:schemeClr val="tx1">
                  <a:lumMod val="75000"/>
                  <a:lumOff val="25000"/>
                </a:schemeClr>
              </a:solidFill>
              <a:latin typeface="Meiryo" panose="020B0604030504040204" pitchFamily="34" charset="-128"/>
              <a:ea typeface="Meiryo" panose="020B0604030504040204" pitchFamily="34" charset="-128"/>
            </a:endParaRPr>
          </a:p>
          <a:p>
            <a:pPr algn="ctr"/>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（問題</a:t>
            </a:r>
            <a:r>
              <a:rPr lang="ja-JP" altLang="en-US" sz="3600" b="1" dirty="0">
                <a:solidFill>
                  <a:schemeClr val="tx1">
                    <a:lumMod val="75000"/>
                    <a:lumOff val="25000"/>
                  </a:schemeClr>
                </a:solidFill>
                <a:latin typeface="Meiryo" panose="020B0604030504040204" pitchFamily="34" charset="-128"/>
                <a:ea typeface="Meiryo" panose="020B0604030504040204" pitchFamily="34" charset="-128"/>
              </a:rPr>
              <a:t>解決的</a:t>
            </a:r>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な学習）</a:t>
            </a:r>
            <a:endParaRPr kumimoji="1" lang="ja-JP" altLang="en-US"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FD71A2F-8478-2367-520F-0F39120E1A1E}"/>
              </a:ext>
            </a:extLst>
          </p:cNvPr>
          <p:cNvSpPr txBox="1"/>
          <p:nvPr/>
        </p:nvSpPr>
        <p:spPr>
          <a:xfrm>
            <a:off x="0" y="-4219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１　</a:t>
            </a:r>
            <a:r>
              <a:rPr lang="ja-JP" altLang="en-US" sz="3200" b="1" dirty="0" smtClean="0">
                <a:solidFill>
                  <a:schemeClr val="bg1"/>
                </a:solidFill>
                <a:latin typeface="Meiryo" panose="020B0604030504040204" pitchFamily="34" charset="-128"/>
                <a:ea typeface="Meiryo" panose="020B0604030504040204" pitchFamily="34" charset="-128"/>
              </a:rPr>
              <a:t>学習課題（学習問題・課題）とは</a:t>
            </a:r>
            <a:endParaRPr lang="en-US" altLang="ja-JP" sz="3200" b="1" dirty="0">
              <a:solidFill>
                <a:schemeClr val="bg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10770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id="{428EBA3B-431A-CC26-AA2C-B7848193E751}"/>
              </a:ext>
            </a:extLst>
          </p:cNvPr>
          <p:cNvGrpSpPr/>
          <p:nvPr/>
        </p:nvGrpSpPr>
        <p:grpSpPr>
          <a:xfrm>
            <a:off x="563495" y="2767279"/>
            <a:ext cx="11292116" cy="3776217"/>
            <a:chOff x="449943" y="796135"/>
            <a:chExt cx="11538857" cy="3776217"/>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449943" y="796135"/>
              <a:ext cx="11538857" cy="3046988"/>
            </a:xfrm>
            <a:prstGeom prst="rect">
              <a:avLst/>
            </a:prstGeom>
            <a:noFill/>
          </p:spPr>
          <p:txBody>
            <a:bodyPr wrap="square" rtlCol="0">
              <a:spAutoFit/>
            </a:bodyPr>
            <a:lstStyle/>
            <a:p>
              <a:pPr>
                <a:lnSpc>
                  <a:spcPct val="150000"/>
                </a:lnSpc>
              </a:pPr>
              <a:r>
                <a:rPr kumimoji="1" lang="ja-JP" altLang="en-US" sz="3200" dirty="0">
                  <a:latin typeface="Meiryo" panose="020B0604030504040204" pitchFamily="34" charset="-128"/>
                  <a:ea typeface="Meiryo" panose="020B0604030504040204" pitchFamily="34" charset="-128"/>
                </a:rPr>
                <a:t>　</a:t>
              </a:r>
              <a:r>
                <a:rPr lang="ja-JP" altLang="en-US" sz="3200" dirty="0">
                  <a:solidFill>
                    <a:schemeClr val="tx1">
                      <a:lumMod val="75000"/>
                      <a:lumOff val="25000"/>
                    </a:schemeClr>
                  </a:solidFill>
                  <a:latin typeface="Meiryo" panose="020B0604030504040204" pitchFamily="34" charset="-128"/>
                  <a:ea typeface="Meiryo" panose="020B0604030504040204" pitchFamily="34" charset="-128"/>
                </a:rPr>
                <a:t>単元など内容や</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時間の</a:t>
              </a:r>
              <a:r>
                <a:rPr lang="ja-JP" altLang="en-US" sz="3200" dirty="0">
                  <a:solidFill>
                    <a:schemeClr val="tx1">
                      <a:lumMod val="75000"/>
                      <a:lumOff val="25000"/>
                    </a:schemeClr>
                  </a:solidFill>
                  <a:latin typeface="Meiryo" panose="020B0604030504040204" pitchFamily="34" charset="-128"/>
                  <a:ea typeface="Meiryo" panose="020B0604030504040204" pitchFamily="34" charset="-128"/>
                </a:rPr>
                <a:t>まとまりを見通して学習課題を設定</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し、諸資料</a:t>
              </a:r>
              <a:r>
                <a:rPr lang="ja-JP" altLang="en-US" sz="3200" dirty="0">
                  <a:solidFill>
                    <a:schemeClr val="tx1">
                      <a:lumMod val="75000"/>
                      <a:lumOff val="25000"/>
                    </a:schemeClr>
                  </a:solidFill>
                  <a:latin typeface="Meiryo" panose="020B0604030504040204" pitchFamily="34" charset="-128"/>
                  <a:ea typeface="Meiryo" panose="020B0604030504040204" pitchFamily="34" charset="-128"/>
                </a:rPr>
                <a:t>や調査活動などを通して</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調べたり、思考</a:t>
              </a:r>
              <a:r>
                <a:rPr lang="ja-JP" altLang="en-US" sz="3200" dirty="0">
                  <a:solidFill>
                    <a:schemeClr val="tx1">
                      <a:lumMod val="75000"/>
                      <a:lumOff val="25000"/>
                    </a:schemeClr>
                  </a:solidFill>
                  <a:latin typeface="Meiryo" panose="020B0604030504040204" pitchFamily="34" charset="-128"/>
                  <a:ea typeface="Meiryo" panose="020B0604030504040204" pitchFamily="34" charset="-128"/>
                </a:rPr>
                <a:t>・判断・表現したり</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しながら、</a:t>
              </a:r>
              <a:r>
                <a:rPr lang="ja-JP" altLang="en-US" sz="3200" u="sng" dirty="0" smtClean="0">
                  <a:solidFill>
                    <a:schemeClr val="accent1"/>
                  </a:solidFill>
                  <a:latin typeface="Meiryo" panose="020B0604030504040204" pitchFamily="34" charset="-128"/>
                  <a:ea typeface="Meiryo" panose="020B0604030504040204" pitchFamily="34" charset="-128"/>
                </a:rPr>
                <a:t>社会的</a:t>
              </a:r>
              <a:r>
                <a:rPr lang="ja-JP" altLang="en-US" sz="3200" u="sng" dirty="0">
                  <a:solidFill>
                    <a:schemeClr val="accent1"/>
                  </a:solidFill>
                  <a:latin typeface="Meiryo" panose="020B0604030504040204" pitchFamily="34" charset="-128"/>
                  <a:ea typeface="Meiryo" panose="020B0604030504040204" pitchFamily="34" charset="-128"/>
                </a:rPr>
                <a:t>事象の特色や意味などを理解</a:t>
              </a:r>
              <a:r>
                <a:rPr lang="ja-JP" altLang="en-US" sz="3200" u="sng" dirty="0" smtClean="0">
                  <a:solidFill>
                    <a:schemeClr val="accent1"/>
                  </a:solidFill>
                  <a:latin typeface="Meiryo" panose="020B0604030504040204" pitchFamily="34" charset="-128"/>
                  <a:ea typeface="Meiryo" panose="020B0604030504040204" pitchFamily="34" charset="-128"/>
                </a:rPr>
                <a:t>したり</a:t>
              </a:r>
              <a:r>
                <a:rPr lang="ja-JP" altLang="en-US" sz="3200" u="sng" dirty="0">
                  <a:solidFill>
                    <a:schemeClr val="accent1"/>
                  </a:solidFill>
                  <a:latin typeface="Meiryo" panose="020B0604030504040204" pitchFamily="34" charset="-128"/>
                  <a:ea typeface="Meiryo" panose="020B0604030504040204" pitchFamily="34" charset="-128"/>
                </a:rPr>
                <a:t>社会への関心を高めたりする学習</a:t>
              </a:r>
              <a:endParaRPr kumimoji="1" lang="ja-JP" altLang="en-US" sz="3200" u="sng" dirty="0">
                <a:solidFill>
                  <a:schemeClr val="accent1"/>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0522E46F-6917-9CB9-47B3-3A6C6D3315A4}"/>
                </a:ext>
              </a:extLst>
            </p:cNvPr>
            <p:cNvSpPr txBox="1"/>
            <p:nvPr/>
          </p:nvSpPr>
          <p:spPr>
            <a:xfrm>
              <a:off x="5034755" y="4203020"/>
              <a:ext cx="6892699" cy="369332"/>
            </a:xfrm>
            <a:prstGeom prst="rect">
              <a:avLst/>
            </a:prstGeom>
            <a:noFill/>
          </p:spPr>
          <p:txBody>
            <a:bodyPr wrap="none" rtlCol="0">
              <a:spAutoFit/>
            </a:bodyPr>
            <a:lstStyle/>
            <a:p>
              <a:r>
                <a:rPr lang="ja-JP" altLang="en-US" dirty="0" smtClean="0">
                  <a:latin typeface="Meiryo" panose="020B0604030504040204" pitchFamily="34" charset="-128"/>
                  <a:ea typeface="Meiryo" panose="020B0604030504040204" pitchFamily="34" charset="-128"/>
                </a:rPr>
                <a:t>（</a:t>
              </a:r>
              <a:r>
                <a:rPr lang="ja-JP" altLang="en-US" dirty="0">
                  <a:latin typeface="Meiryo" panose="020B0604030504040204" pitchFamily="34" charset="-128"/>
                  <a:ea typeface="Meiryo" panose="020B0604030504040204" pitchFamily="34" charset="-128"/>
                </a:rPr>
                <a:t>中</a:t>
              </a:r>
              <a:r>
                <a:rPr lang="ja-JP" altLang="en-US" dirty="0" smtClean="0">
                  <a:latin typeface="Meiryo" panose="020B0604030504040204" pitchFamily="34" charset="-128"/>
                  <a:ea typeface="Meiryo" panose="020B0604030504040204" pitchFamily="34" charset="-128"/>
                </a:rPr>
                <a:t>学校学習指導要領（平成</a:t>
              </a:r>
              <a:r>
                <a:rPr lang="en-US" altLang="ja-JP" dirty="0" smtClean="0">
                  <a:latin typeface="Meiryo" panose="020B0604030504040204" pitchFamily="34" charset="-128"/>
                  <a:ea typeface="Meiryo" panose="020B0604030504040204" pitchFamily="34" charset="-128"/>
                </a:rPr>
                <a:t>29</a:t>
              </a:r>
              <a:r>
                <a:rPr lang="ja-JP" altLang="en-US" dirty="0" smtClean="0">
                  <a:latin typeface="Meiryo" panose="020B0604030504040204" pitchFamily="34" charset="-128"/>
                  <a:ea typeface="Meiryo" panose="020B0604030504040204" pitchFamily="34" charset="-128"/>
                </a:rPr>
                <a:t>年告示）解説　</a:t>
              </a:r>
              <a:r>
                <a:rPr lang="ja-JP" altLang="en-US" dirty="0" smtClean="0">
                  <a:latin typeface="Meiryo" panose="020B0604030504040204" pitchFamily="34" charset="-128"/>
                  <a:ea typeface="Meiryo" panose="020B0604030504040204" pitchFamily="34" charset="-128"/>
                </a:rPr>
                <a:t>社会編　</a:t>
              </a:r>
              <a:r>
                <a:rPr lang="en-US" altLang="ja-JP" dirty="0" smtClean="0">
                  <a:latin typeface="Meiryo" panose="020B0604030504040204" pitchFamily="34" charset="-128"/>
                  <a:ea typeface="Meiryo" panose="020B0604030504040204" pitchFamily="34" charset="-128"/>
                </a:rPr>
                <a:t>p.24</a:t>
              </a:r>
              <a:r>
                <a:rPr lang="ja-JP" altLang="en-US" dirty="0" smtClean="0">
                  <a:latin typeface="Meiryo" panose="020B0604030504040204" pitchFamily="34" charset="-128"/>
                  <a:ea typeface="Meiryo" panose="020B0604030504040204" pitchFamily="34" charset="-128"/>
                </a:rPr>
                <a:t>）</a:t>
              </a:r>
              <a:endParaRPr kumimoji="1" lang="ja-JP" altLang="en-US" dirty="0">
                <a:latin typeface="Meiryo" panose="020B0604030504040204" pitchFamily="34" charset="-128"/>
                <a:ea typeface="Meiryo" panose="020B0604030504040204" pitchFamily="34" charset="-128"/>
              </a:endParaRPr>
            </a:p>
          </p:txBody>
        </p:sp>
      </p:grpSp>
      <p:sp>
        <p:nvSpPr>
          <p:cNvPr id="10" name="テキスト ボックス 9">
            <a:extLst>
              <a:ext uri="{FF2B5EF4-FFF2-40B4-BE49-F238E27FC236}">
                <a16:creationId xmlns:a16="http://schemas.microsoft.com/office/drawing/2014/main" id="{A08D6E80-AE67-BF04-2D3D-E1C68DA87459}"/>
              </a:ext>
            </a:extLst>
          </p:cNvPr>
          <p:cNvSpPr txBox="1"/>
          <p:nvPr/>
        </p:nvSpPr>
        <p:spPr>
          <a:xfrm>
            <a:off x="1391991" y="1617834"/>
            <a:ext cx="8956298" cy="646331"/>
          </a:xfrm>
          <a:prstGeom prst="rect">
            <a:avLst/>
          </a:prstGeom>
          <a:noFill/>
        </p:spPr>
        <p:txBody>
          <a:bodyPr wrap="none" rtlCol="0">
            <a:spAutoFit/>
          </a:bodyPr>
          <a:lstStyle/>
          <a:p>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a:t>
            </a:r>
            <a:r>
              <a:rPr lang="ja-JP" altLang="en-US" sz="3600" b="1" dirty="0">
                <a:solidFill>
                  <a:schemeClr val="tx1">
                    <a:lumMod val="75000"/>
                    <a:lumOff val="25000"/>
                  </a:schemeClr>
                </a:solidFill>
                <a:latin typeface="Meiryo" panose="020B0604030504040204" pitchFamily="34" charset="-128"/>
                <a:ea typeface="Meiryo" panose="020B0604030504040204" pitchFamily="34" charset="-128"/>
              </a:rPr>
              <a:t>課題を追究したり解決したりする</a:t>
            </a:r>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活動」</a:t>
            </a:r>
            <a:endParaRPr kumimoji="1" lang="ja-JP" altLang="en-US"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FD71A2F-8478-2367-520F-0F39120E1A1E}"/>
              </a:ext>
            </a:extLst>
          </p:cNvPr>
          <p:cNvSpPr txBox="1"/>
          <p:nvPr/>
        </p:nvSpPr>
        <p:spPr>
          <a:xfrm>
            <a:off x="0" y="-4219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１　</a:t>
            </a:r>
            <a:r>
              <a:rPr lang="ja-JP" altLang="en-US" sz="3200" b="1" dirty="0" smtClean="0">
                <a:solidFill>
                  <a:schemeClr val="bg1"/>
                </a:solidFill>
                <a:latin typeface="Meiryo" panose="020B0604030504040204" pitchFamily="34" charset="-128"/>
                <a:ea typeface="Meiryo" panose="020B0604030504040204" pitchFamily="34" charset="-128"/>
              </a:rPr>
              <a:t>学習課題（学習問題・課題）とは</a:t>
            </a:r>
            <a:endParaRPr lang="en-US" altLang="ja-JP" sz="3200" b="1" dirty="0">
              <a:solidFill>
                <a:schemeClr val="bg1"/>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67184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351F5AB-2A09-4304-FA29-5415952EA7FD}"/>
              </a:ext>
            </a:extLst>
          </p:cNvPr>
          <p:cNvSpPr txBox="1"/>
          <p:nvPr/>
        </p:nvSpPr>
        <p:spPr>
          <a:xfrm>
            <a:off x="703878" y="1574837"/>
            <a:ext cx="10784241" cy="4251197"/>
          </a:xfrm>
          <a:prstGeom prst="rect">
            <a:avLst/>
          </a:prstGeom>
          <a:solidFill>
            <a:schemeClr val="accent2">
              <a:lumMod val="20000"/>
              <a:lumOff val="80000"/>
              <a:alpha val="70000"/>
            </a:schemeClr>
          </a:solidFill>
        </p:spPr>
        <p:txBody>
          <a:bodyPr wrap="square" rtlCol="0" anchor="t" anchorCtr="0">
            <a:normAutofit/>
          </a:bodyPr>
          <a:lstStyle/>
          <a:p>
            <a:pPr algn="ctr">
              <a:lnSpc>
                <a:spcPct val="150000"/>
              </a:lnSpc>
            </a:pPr>
            <a:r>
              <a:rPr lang="ja-JP" altLang="en-US" sz="3600" u="sng" dirty="0" smtClean="0">
                <a:solidFill>
                  <a:schemeClr val="tx1">
                    <a:lumMod val="75000"/>
                    <a:lumOff val="25000"/>
                  </a:schemeClr>
                </a:solidFill>
                <a:latin typeface="Meiryo" panose="020B0604030504040204" pitchFamily="34" charset="-128"/>
                <a:ea typeface="Meiryo" panose="020B0604030504040204" pitchFamily="34" charset="-128"/>
              </a:rPr>
              <a:t>小学校・中学校の社会科における学習課題</a:t>
            </a:r>
            <a:endParaRPr lang="en-US" altLang="ja-JP" sz="3600" u="sng"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6FD71A2F-8478-2367-520F-0F39120E1A1E}"/>
              </a:ext>
            </a:extLst>
          </p:cNvPr>
          <p:cNvSpPr txBox="1"/>
          <p:nvPr/>
        </p:nvSpPr>
        <p:spPr>
          <a:xfrm>
            <a:off x="0" y="-4219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１　</a:t>
            </a:r>
            <a:r>
              <a:rPr lang="ja-JP" altLang="en-US" sz="3200" b="1" dirty="0" smtClean="0">
                <a:solidFill>
                  <a:schemeClr val="bg1"/>
                </a:solidFill>
                <a:latin typeface="Meiryo" panose="020B0604030504040204" pitchFamily="34" charset="-128"/>
                <a:ea typeface="Meiryo" panose="020B0604030504040204" pitchFamily="34" charset="-128"/>
              </a:rPr>
              <a:t>学習課題（学習問題・課題）とは</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2" name="正方形/長方形 1"/>
          <p:cNvSpPr/>
          <p:nvPr/>
        </p:nvSpPr>
        <p:spPr>
          <a:xfrm>
            <a:off x="968828" y="2823478"/>
            <a:ext cx="10519291" cy="2862322"/>
          </a:xfrm>
          <a:prstGeom prst="rect">
            <a:avLst/>
          </a:prstGeom>
        </p:spPr>
        <p:txBody>
          <a:bodyPr wrap="square">
            <a:spAutoFit/>
          </a:bodyPr>
          <a:lstStyle/>
          <a:p>
            <a:pPr lvl="0">
              <a:lnSpc>
                <a:spcPct val="150000"/>
              </a:lnSpc>
            </a:pPr>
            <a:r>
              <a:rPr lang="ja-JP" altLang="en-US" sz="4000" b="1" dirty="0">
                <a:solidFill>
                  <a:schemeClr val="tx1">
                    <a:lumMod val="75000"/>
                    <a:lumOff val="25000"/>
                  </a:schemeClr>
                </a:solidFill>
                <a:latin typeface="Meiryo" panose="020B0604030504040204" pitchFamily="34" charset="-128"/>
                <a:ea typeface="Meiryo" panose="020B0604030504040204" pitchFamily="34" charset="-128"/>
              </a:rPr>
              <a:t>社会生活や社会的事象の特色・意味などを理解したり社会への関心を高めたりする</a:t>
            </a:r>
            <a:r>
              <a:rPr lang="ja-JP" altLang="en-US" sz="4000" b="1" dirty="0" smtClean="0">
                <a:solidFill>
                  <a:schemeClr val="tx1">
                    <a:lumMod val="75000"/>
                    <a:lumOff val="25000"/>
                  </a:schemeClr>
                </a:solidFill>
                <a:latin typeface="Meiryo" panose="020B0604030504040204" pitchFamily="34" charset="-128"/>
                <a:ea typeface="Meiryo" panose="020B0604030504040204" pitchFamily="34" charset="-128"/>
              </a:rPr>
              <a:t>学習上の課題</a:t>
            </a:r>
            <a:endParaRPr lang="ja-JP" altLang="en-US" sz="4000" b="1" dirty="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5458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三角形 12">
            <a:extLst>
              <a:ext uri="{FF2B5EF4-FFF2-40B4-BE49-F238E27FC236}">
                <a16:creationId xmlns:a16="http://schemas.microsoft.com/office/drawing/2014/main" id="{D4FE2548-3316-6225-55BF-5F4110BA58FC}"/>
              </a:ext>
            </a:extLst>
          </p:cNvPr>
          <p:cNvSpPr/>
          <p:nvPr/>
        </p:nvSpPr>
        <p:spPr>
          <a:xfrm flipV="1">
            <a:off x="8204204" y="5189554"/>
            <a:ext cx="780400" cy="29647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1351F5AB-2A09-4304-FA29-5415952EA7FD}"/>
              </a:ext>
            </a:extLst>
          </p:cNvPr>
          <p:cNvSpPr txBox="1"/>
          <p:nvPr/>
        </p:nvSpPr>
        <p:spPr>
          <a:xfrm>
            <a:off x="1086097" y="4876433"/>
            <a:ext cx="3794268" cy="1146942"/>
          </a:xfrm>
          <a:prstGeom prst="rect">
            <a:avLst/>
          </a:prstGeom>
          <a:noFill/>
        </p:spPr>
        <p:txBody>
          <a:bodyPr wrap="square" rtlCol="0" anchor="ctr" anchorCtr="0">
            <a:noAutofit/>
          </a:bodyPr>
          <a:lstStyle/>
          <a:p>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単元を通して、</a:t>
            </a:r>
            <a:endParaRPr lang="en-US" altLang="ja-JP" sz="3200" dirty="0" smtClean="0">
              <a:solidFill>
                <a:schemeClr val="tx1">
                  <a:lumMod val="75000"/>
                  <a:lumOff val="25000"/>
                </a:schemeClr>
              </a:solidFill>
              <a:latin typeface="Meiryo" panose="020B0604030504040204" pitchFamily="34" charset="-128"/>
              <a:ea typeface="Meiryo" panose="020B0604030504040204" pitchFamily="34" charset="-128"/>
            </a:endParaRPr>
          </a:p>
          <a:p>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単位時間に</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おいて、</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5218A114-2C30-8AB3-C137-071D76771AD1}"/>
              </a:ext>
            </a:extLst>
          </p:cNvPr>
          <p:cNvSpPr txBox="1"/>
          <p:nvPr/>
        </p:nvSpPr>
        <p:spPr>
          <a:xfrm>
            <a:off x="1112470" y="974012"/>
            <a:ext cx="2541634" cy="646331"/>
          </a:xfrm>
          <a:prstGeom prst="rect">
            <a:avLst/>
          </a:prstGeom>
          <a:solidFill>
            <a:schemeClr val="bg1"/>
          </a:solidFill>
          <a:ln w="38100">
            <a:solidFill>
              <a:schemeClr val="accent1"/>
            </a:solidFill>
          </a:ln>
        </p:spPr>
        <p:txBody>
          <a:bodyPr wrap="square" rtlCol="0" anchor="ctr" anchorCtr="0">
            <a:spAutoFit/>
          </a:bodyPr>
          <a:lstStyle/>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社会的事象</a:t>
            </a:r>
            <a:endParaRPr kumimoji="1"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0" name="テキスト ボックス 9">
            <a:extLst>
              <a:ext uri="{FF2B5EF4-FFF2-40B4-BE49-F238E27FC236}">
                <a16:creationId xmlns:a16="http://schemas.microsoft.com/office/drawing/2014/main" id="{A08D6E80-AE67-BF04-2D3D-E1C68DA87459}"/>
              </a:ext>
            </a:extLst>
          </p:cNvPr>
          <p:cNvSpPr txBox="1"/>
          <p:nvPr/>
        </p:nvSpPr>
        <p:spPr>
          <a:xfrm>
            <a:off x="7986867" y="5954500"/>
            <a:ext cx="1210588" cy="707886"/>
          </a:xfrm>
          <a:prstGeom prst="rect">
            <a:avLst/>
          </a:prstGeom>
          <a:noFill/>
        </p:spPr>
        <p:txBody>
          <a:bodyPr wrap="none" rtlCol="0">
            <a:spAutoFit/>
          </a:bodyPr>
          <a:lstStyle/>
          <a:p>
            <a:r>
              <a:rPr kumimoji="1" lang="ja-JP" altLang="en-US" sz="4000" b="1" dirty="0" smtClean="0">
                <a:solidFill>
                  <a:schemeClr val="accent1"/>
                </a:solidFill>
                <a:latin typeface="Meiryo" panose="020B0604030504040204" pitchFamily="34" charset="-128"/>
                <a:ea typeface="Meiryo" panose="020B0604030504040204" pitchFamily="34" charset="-128"/>
              </a:rPr>
              <a:t>問い</a:t>
            </a:r>
            <a:endParaRPr kumimoji="1" lang="ja-JP" altLang="en-US" sz="4000" b="1" dirty="0">
              <a:solidFill>
                <a:schemeClr val="accent1"/>
              </a:solidFill>
              <a:latin typeface="Meiryo" panose="020B0604030504040204" pitchFamily="34" charset="-128"/>
              <a:ea typeface="Meiryo" panose="020B0604030504040204" pitchFamily="34" charset="-128"/>
            </a:endParaRPr>
          </a:p>
        </p:txBody>
      </p:sp>
      <p:sp>
        <p:nvSpPr>
          <p:cNvPr id="12" name="テキスト ボックス 11">
            <a:extLst>
              <a:ext uri="{FF2B5EF4-FFF2-40B4-BE49-F238E27FC236}">
                <a16:creationId xmlns:a16="http://schemas.microsoft.com/office/drawing/2014/main" id="{6FD71A2F-8478-2367-520F-0F39120E1A1E}"/>
              </a:ext>
            </a:extLst>
          </p:cNvPr>
          <p:cNvSpPr txBox="1"/>
          <p:nvPr/>
        </p:nvSpPr>
        <p:spPr>
          <a:xfrm>
            <a:off x="0" y="-4219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１　</a:t>
            </a:r>
            <a:r>
              <a:rPr lang="ja-JP" altLang="en-US" sz="3200" b="1" dirty="0" smtClean="0">
                <a:solidFill>
                  <a:schemeClr val="bg1"/>
                </a:solidFill>
                <a:latin typeface="Meiryo" panose="020B0604030504040204" pitchFamily="34" charset="-128"/>
                <a:ea typeface="Meiryo" panose="020B0604030504040204" pitchFamily="34" charset="-128"/>
              </a:rPr>
              <a:t>学習課題（学習問題・課題）とは</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11" name="三角形 12">
            <a:extLst>
              <a:ext uri="{FF2B5EF4-FFF2-40B4-BE49-F238E27FC236}">
                <a16:creationId xmlns:a16="http://schemas.microsoft.com/office/drawing/2014/main" id="{D4FE2548-3316-6225-55BF-5F4110BA58FC}"/>
              </a:ext>
            </a:extLst>
          </p:cNvPr>
          <p:cNvSpPr/>
          <p:nvPr/>
        </p:nvSpPr>
        <p:spPr>
          <a:xfrm flipH="1" flipV="1">
            <a:off x="1993087" y="1746929"/>
            <a:ext cx="780400" cy="29647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120313" y="2123139"/>
            <a:ext cx="11637419" cy="2641364"/>
            <a:chOff x="120313" y="1974001"/>
            <a:chExt cx="11637419" cy="2165157"/>
          </a:xfrm>
          <a:solidFill>
            <a:schemeClr val="accent2">
              <a:lumMod val="20000"/>
              <a:lumOff val="80000"/>
            </a:schemeClr>
          </a:solidFill>
        </p:grpSpPr>
        <p:grpSp>
          <p:nvGrpSpPr>
            <p:cNvPr id="2" name="グループ化 1"/>
            <p:cNvGrpSpPr/>
            <p:nvPr/>
          </p:nvGrpSpPr>
          <p:grpSpPr>
            <a:xfrm>
              <a:off x="120313" y="1974001"/>
              <a:ext cx="11637419" cy="2165157"/>
              <a:chOff x="120313" y="1697099"/>
              <a:chExt cx="11637419" cy="2440079"/>
            </a:xfrm>
            <a:grpFill/>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5410942" y="2437539"/>
                <a:ext cx="6346790" cy="1699639"/>
              </a:xfrm>
              <a:prstGeom prst="rect">
                <a:avLst/>
              </a:prstGeom>
              <a:grpFill/>
            </p:spPr>
            <p:txBody>
              <a:bodyPr wrap="square" rtlCol="0" anchor="ctr" anchorCtr="0">
                <a:noAutofit/>
              </a:bodyPr>
              <a:lstStyle/>
              <a:p>
                <a:pPr>
                  <a:lnSpc>
                    <a:spcPct val="150000"/>
                  </a:lnSpc>
                </a:pPr>
                <a:r>
                  <a:rPr lang="ja-JP" altLang="en-US" sz="2800" dirty="0" smtClean="0">
                    <a:latin typeface="Meiryo" panose="020B0604030504040204" pitchFamily="34" charset="-128"/>
                    <a:ea typeface="Meiryo" panose="020B0604030504040204" pitchFamily="34" charset="-128"/>
                  </a:rPr>
                  <a:t>・「なぜ～なのだろう。」</a:t>
                </a:r>
                <a:endParaRPr lang="en-US" altLang="ja-JP" sz="2800" dirty="0">
                  <a:latin typeface="Meiryo" panose="020B0604030504040204" pitchFamily="34" charset="-128"/>
                  <a:ea typeface="Meiryo" panose="020B0604030504040204" pitchFamily="34" charset="-128"/>
                </a:endParaRPr>
              </a:p>
              <a:p>
                <a:pPr>
                  <a:lnSpc>
                    <a:spcPct val="150000"/>
                  </a:lnSpc>
                </a:pPr>
                <a:r>
                  <a:rPr lang="ja-JP" altLang="en-US" sz="2800" dirty="0" smtClean="0">
                    <a:latin typeface="Meiryo" panose="020B0604030504040204" pitchFamily="34" charset="-128"/>
                    <a:ea typeface="Meiryo" panose="020B0604030504040204" pitchFamily="34" charset="-128"/>
                  </a:rPr>
                  <a:t>・「どんな～なのだろう。」</a:t>
                </a:r>
                <a:endParaRPr kumimoji="1" lang="en-US" altLang="ja-JP" sz="2800" dirty="0">
                  <a:latin typeface="Meiryo" panose="020B0604030504040204" pitchFamily="34" charset="-128"/>
                  <a:ea typeface="Meiryo" panose="020B0604030504040204" pitchFamily="34" charset="-128"/>
                </a:endParaRPr>
              </a:p>
              <a:p>
                <a:pPr>
                  <a:lnSpc>
                    <a:spcPct val="150000"/>
                  </a:lnSpc>
                </a:pPr>
                <a:r>
                  <a:rPr lang="ja-JP" altLang="en-US" sz="2800" dirty="0" smtClean="0">
                    <a:latin typeface="Meiryo" panose="020B0604030504040204" pitchFamily="34" charset="-128"/>
                    <a:ea typeface="Meiryo" panose="020B0604030504040204" pitchFamily="34" charset="-128"/>
                  </a:rPr>
                  <a:t>・「どうしていくとよいのだろう。」</a:t>
                </a:r>
                <a:endParaRPr kumimoji="1" lang="en-US" altLang="ja-JP" sz="2800" dirty="0">
                  <a:latin typeface="Meiryo" panose="020B0604030504040204" pitchFamily="34" charset="-128"/>
                  <a:ea typeface="Meiryo" panose="020B0604030504040204" pitchFamily="34" charset="-128"/>
                </a:endParaRPr>
              </a:p>
            </p:txBody>
          </p:sp>
          <p:sp>
            <p:nvSpPr>
              <p:cNvPr id="14" name="テキスト ボックス 13">
                <a:extLst>
                  <a:ext uri="{FF2B5EF4-FFF2-40B4-BE49-F238E27FC236}">
                    <a16:creationId xmlns:a16="http://schemas.microsoft.com/office/drawing/2014/main" id="{6FD71A2F-8478-2367-520F-0F39120E1A1E}"/>
                  </a:ext>
                </a:extLst>
              </p:cNvPr>
              <p:cNvSpPr txBox="1"/>
              <p:nvPr/>
            </p:nvSpPr>
            <p:spPr>
              <a:xfrm>
                <a:off x="5427752" y="1697099"/>
                <a:ext cx="6328819" cy="608068"/>
              </a:xfrm>
              <a:prstGeom prst="rect">
                <a:avLst/>
              </a:prstGeom>
              <a:grpFill/>
            </p:spPr>
            <p:txBody>
              <a:bodyPr wrap="square" rtlCol="0" anchor="ctr" anchorCtr="0">
                <a:noAutofit/>
              </a:bodyPr>
              <a:lstStyle/>
              <a:p>
                <a:pPr algn="ctr">
                  <a:lnSpc>
                    <a:spcPct val="150000"/>
                  </a:lnSpc>
                </a:pPr>
                <a:r>
                  <a:rPr lang="ja-JP" altLang="en-US" sz="4000" b="1" dirty="0" smtClean="0">
                    <a:solidFill>
                      <a:schemeClr val="tx1">
                        <a:lumMod val="75000"/>
                        <a:lumOff val="25000"/>
                      </a:schemeClr>
                    </a:solidFill>
                    <a:latin typeface="Meiryo" panose="020B0604030504040204" pitchFamily="34" charset="-128"/>
                    <a:ea typeface="Meiryo" panose="020B0604030504040204" pitchFamily="34" charset="-128"/>
                  </a:rPr>
                  <a:t>疑問</a:t>
                </a:r>
                <a:endParaRPr lang="ja-JP" altLang="en-US" sz="4000" b="1"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6" name="テキスト ボックス 15">
                <a:extLst>
                  <a:ext uri="{FF2B5EF4-FFF2-40B4-BE49-F238E27FC236}">
                    <a16:creationId xmlns:a16="http://schemas.microsoft.com/office/drawing/2014/main" id="{6FD71A2F-8478-2367-520F-0F39120E1A1E}"/>
                  </a:ext>
                </a:extLst>
              </p:cNvPr>
              <p:cNvSpPr txBox="1"/>
              <p:nvPr/>
            </p:nvSpPr>
            <p:spPr>
              <a:xfrm>
                <a:off x="120313" y="2463319"/>
                <a:ext cx="4525949" cy="1267294"/>
              </a:xfrm>
              <a:prstGeom prst="rect">
                <a:avLst/>
              </a:prstGeom>
              <a:solidFill>
                <a:schemeClr val="bg1">
                  <a:lumMod val="95000"/>
                </a:schemeClr>
              </a:solidFill>
            </p:spPr>
            <p:txBody>
              <a:bodyPr wrap="square" rtlCol="0" anchor="t" anchorCtr="0">
                <a:noAutofit/>
              </a:bodyPr>
              <a:lstStyle/>
              <a:p>
                <a:pPr>
                  <a:lnSpc>
                    <a:spcPct val="150000"/>
                  </a:lnSpc>
                </a:pP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a:t>
                </a:r>
                <a:r>
                  <a:rPr lang="ja-JP" altLang="en-US" sz="2800" dirty="0" err="1" smtClean="0">
                    <a:solidFill>
                      <a:schemeClr val="tx1">
                        <a:lumMod val="75000"/>
                        <a:lumOff val="25000"/>
                      </a:schemeClr>
                    </a:solidFill>
                    <a:latin typeface="Meiryo" panose="020B0604030504040204" pitchFamily="34" charset="-128"/>
                    <a:ea typeface="Meiryo" panose="020B0604030504040204" pitchFamily="34" charset="-128"/>
                  </a:rPr>
                  <a:t>～して</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いる。」</a:t>
                </a:r>
                <a:endParaRPr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a:p>
                <a:pPr>
                  <a:lnSpc>
                    <a:spcPct val="150000"/>
                  </a:lnSpc>
                </a:pP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・「～に広がっている。」</a:t>
                </a:r>
                <a:endParaRPr lang="en-US" altLang="ja-JP" sz="2800" dirty="0">
                  <a:solidFill>
                    <a:schemeClr val="tx1">
                      <a:lumMod val="75000"/>
                      <a:lumOff val="25000"/>
                    </a:schemeClr>
                  </a:solidFill>
                  <a:latin typeface="Meiryo" panose="020B0604030504040204" pitchFamily="34" charset="-128"/>
                  <a:ea typeface="Meiryo" panose="020B0604030504040204" pitchFamily="34" charset="-128"/>
                </a:endParaRPr>
              </a:p>
            </p:txBody>
          </p:sp>
        </p:grpSp>
        <p:sp>
          <p:nvSpPr>
            <p:cNvPr id="15" name="テキスト ボックス 14">
              <a:extLst>
                <a:ext uri="{FF2B5EF4-FFF2-40B4-BE49-F238E27FC236}">
                  <a16:creationId xmlns:a16="http://schemas.microsoft.com/office/drawing/2014/main" id="{1351F5AB-2A09-4304-FA29-5415952EA7FD}"/>
                </a:ext>
              </a:extLst>
            </p:cNvPr>
            <p:cNvSpPr txBox="1"/>
            <p:nvPr/>
          </p:nvSpPr>
          <p:spPr>
            <a:xfrm>
              <a:off x="120313" y="1996877"/>
              <a:ext cx="4525949" cy="539558"/>
            </a:xfrm>
            <a:prstGeom prst="rect">
              <a:avLst/>
            </a:prstGeom>
            <a:solidFill>
              <a:schemeClr val="bg1">
                <a:lumMod val="95000"/>
              </a:schemeClr>
            </a:solidFill>
          </p:spPr>
          <p:txBody>
            <a:bodyPr wrap="square" rtlCol="0" anchor="ctr" anchorCtr="0">
              <a:noAutofit/>
            </a:bodyPr>
            <a:lstStyle/>
            <a:p>
              <a:pPr algn="ctr">
                <a:lnSpc>
                  <a:spcPct val="150000"/>
                </a:lnSpc>
              </a:pPr>
              <a:r>
                <a:rPr lang="ja-JP" altLang="en-US" sz="4000" b="1" dirty="0" smtClean="0">
                  <a:solidFill>
                    <a:schemeClr val="tx1">
                      <a:lumMod val="75000"/>
                      <a:lumOff val="25000"/>
                    </a:schemeClr>
                  </a:solidFill>
                  <a:latin typeface="Meiryo" panose="020B0604030504040204" pitchFamily="34" charset="-128"/>
                  <a:ea typeface="Meiryo" panose="020B0604030504040204" pitchFamily="34" charset="-128"/>
                </a:rPr>
                <a:t>気付き</a:t>
              </a:r>
              <a:endParaRPr lang="en-US" altLang="ja-JP" sz="4000" b="1" dirty="0">
                <a:solidFill>
                  <a:schemeClr val="tx1">
                    <a:lumMod val="75000"/>
                    <a:lumOff val="25000"/>
                  </a:schemeClr>
                </a:solidFill>
                <a:latin typeface="Meiryo" panose="020B0604030504040204" pitchFamily="34" charset="-128"/>
                <a:ea typeface="Meiryo" panose="020B0604030504040204" pitchFamily="34" charset="-128"/>
              </a:endParaRPr>
            </a:p>
          </p:txBody>
        </p:sp>
      </p:grpSp>
      <p:sp>
        <p:nvSpPr>
          <p:cNvPr id="17" name="三角形 12">
            <a:extLst>
              <a:ext uri="{FF2B5EF4-FFF2-40B4-BE49-F238E27FC236}">
                <a16:creationId xmlns:a16="http://schemas.microsoft.com/office/drawing/2014/main" id="{D4FE2548-3316-6225-55BF-5F4110BA58FC}"/>
              </a:ext>
            </a:extLst>
          </p:cNvPr>
          <p:cNvSpPr/>
          <p:nvPr/>
        </p:nvSpPr>
        <p:spPr>
          <a:xfrm rot="16200000" flipH="1" flipV="1">
            <a:off x="4638401" y="3100047"/>
            <a:ext cx="780400" cy="296471"/>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1351F5AB-2A09-4304-FA29-5415952EA7FD}"/>
              </a:ext>
            </a:extLst>
          </p:cNvPr>
          <p:cNvSpPr txBox="1"/>
          <p:nvPr/>
        </p:nvSpPr>
        <p:spPr>
          <a:xfrm>
            <a:off x="3644037" y="5980152"/>
            <a:ext cx="4335006" cy="656583"/>
          </a:xfrm>
          <a:prstGeom prst="rect">
            <a:avLst/>
          </a:prstGeom>
          <a:noFill/>
        </p:spPr>
        <p:txBody>
          <a:bodyPr wrap="square" rtlCol="0" anchor="ctr" anchorCtr="0">
            <a:noAutofit/>
          </a:bodyPr>
          <a:lstStyle/>
          <a:p>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追究して解決していく</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4116193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840842" y="3337621"/>
            <a:ext cx="8448328" cy="1587076"/>
          </a:xfrm>
          <a:prstGeom prst="rect">
            <a:avLst/>
          </a:prstGeom>
          <a:solidFill>
            <a:schemeClr val="bg1">
              <a:lumMod val="95000"/>
            </a:schemeClr>
          </a:solidFill>
        </p:spPr>
        <p:txBody>
          <a:bodyPr wrap="square" rtlCol="0" anchor="ctr" anchorCtr="0">
            <a:noAutofit/>
          </a:bodyPr>
          <a:lstStyle/>
          <a:p>
            <a:pPr>
              <a:lnSpc>
                <a:spcPct val="150000"/>
              </a:lnSpc>
            </a:pP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・児童生徒が、単元の目標を実現していく。</a:t>
            </a:r>
            <a:endParaRPr lang="en-US" altLang="ja-JP" sz="3200" dirty="0" smtClean="0">
              <a:solidFill>
                <a:schemeClr val="tx1">
                  <a:lumMod val="75000"/>
                  <a:lumOff val="25000"/>
                </a:schemeClr>
              </a:solidFill>
              <a:latin typeface="Meiryo" panose="020B0604030504040204" pitchFamily="34" charset="-128"/>
              <a:ea typeface="Meiryo" panose="020B0604030504040204" pitchFamily="34" charset="-128"/>
            </a:endParaRPr>
          </a:p>
          <a:p>
            <a:pPr>
              <a:lnSpc>
                <a:spcPct val="150000"/>
              </a:lnSpc>
            </a:pPr>
            <a:r>
              <a:rPr lang="ja-JP" altLang="en-US" sz="3200" dirty="0">
                <a:solidFill>
                  <a:schemeClr val="tx1">
                    <a:lumMod val="75000"/>
                    <a:lumOff val="25000"/>
                  </a:schemeClr>
                </a:solidFill>
                <a:latin typeface="Meiryo" panose="020B0604030504040204" pitchFamily="34" charset="-128"/>
                <a:ea typeface="Meiryo" panose="020B0604030504040204" pitchFamily="34" charset="-128"/>
              </a:rPr>
              <a:t>・単元の学習を</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方向付ける。</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4" name="テキスト ボックス 3">
            <a:extLst>
              <a:ext uri="{FF2B5EF4-FFF2-40B4-BE49-F238E27FC236}">
                <a16:creationId xmlns:a16="http://schemas.microsoft.com/office/drawing/2014/main" id="{A08D6E80-AE67-BF04-2D3D-E1C68DA87459}"/>
              </a:ext>
            </a:extLst>
          </p:cNvPr>
          <p:cNvSpPr txBox="1"/>
          <p:nvPr/>
        </p:nvSpPr>
        <p:spPr>
          <a:xfrm>
            <a:off x="3860371" y="2069518"/>
            <a:ext cx="3775393" cy="707886"/>
          </a:xfrm>
          <a:prstGeom prst="rect">
            <a:avLst/>
          </a:prstGeom>
          <a:noFill/>
        </p:spPr>
        <p:txBody>
          <a:bodyPr wrap="none" rtlCol="0">
            <a:spAutoFit/>
          </a:bodyPr>
          <a:lstStyle/>
          <a:p>
            <a:r>
              <a:rPr lang="ja-JP" altLang="en-US" sz="4000" dirty="0" smtClean="0">
                <a:solidFill>
                  <a:schemeClr val="accent1"/>
                </a:solidFill>
                <a:latin typeface="Meiryo" panose="020B0604030504040204" pitchFamily="34" charset="-128"/>
                <a:ea typeface="Meiryo" panose="020B0604030504040204" pitchFamily="34" charset="-128"/>
              </a:rPr>
              <a:t>単元全体の</a:t>
            </a:r>
            <a:r>
              <a:rPr kumimoji="1" lang="ja-JP" altLang="en-US" sz="4000" dirty="0" smtClean="0">
                <a:solidFill>
                  <a:schemeClr val="accent1"/>
                </a:solidFill>
                <a:latin typeface="Meiryo" panose="020B0604030504040204" pitchFamily="34" charset="-128"/>
                <a:ea typeface="Meiryo" panose="020B0604030504040204" pitchFamily="34" charset="-128"/>
              </a:rPr>
              <a:t>問い</a:t>
            </a:r>
            <a:endParaRPr kumimoji="1" lang="ja-JP" altLang="en-US" sz="4000" dirty="0">
              <a:solidFill>
                <a:schemeClr val="accent1"/>
              </a:solidFill>
              <a:latin typeface="Meiryo" panose="020B0604030504040204" pitchFamily="34" charset="-128"/>
              <a:ea typeface="Meiryo" panose="020B0604030504040204" pitchFamily="34" charset="-128"/>
            </a:endParaRPr>
          </a:p>
        </p:txBody>
      </p:sp>
      <p:sp>
        <p:nvSpPr>
          <p:cNvPr id="5" name="三角形 12">
            <a:extLst>
              <a:ext uri="{FF2B5EF4-FFF2-40B4-BE49-F238E27FC236}">
                <a16:creationId xmlns:a16="http://schemas.microsoft.com/office/drawing/2014/main" id="{D4FE2548-3316-6225-55BF-5F4110BA58FC}"/>
              </a:ext>
            </a:extLst>
          </p:cNvPr>
          <p:cNvSpPr/>
          <p:nvPr/>
        </p:nvSpPr>
        <p:spPr>
          <a:xfrm flipV="1">
            <a:off x="5328663" y="2952341"/>
            <a:ext cx="780400" cy="244037"/>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FD71A2F-8478-2367-520F-0F39120E1A1E}"/>
              </a:ext>
            </a:extLst>
          </p:cNvPr>
          <p:cNvSpPr txBox="1"/>
          <p:nvPr/>
        </p:nvSpPr>
        <p:spPr>
          <a:xfrm>
            <a:off x="0" y="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２　</a:t>
            </a:r>
            <a:r>
              <a:rPr lang="ja-JP" altLang="en-US" sz="3200" b="1" dirty="0" smtClean="0">
                <a:solidFill>
                  <a:schemeClr val="bg1"/>
                </a:solidFill>
                <a:latin typeface="Meiryo" panose="020B0604030504040204" pitchFamily="34" charset="-128"/>
                <a:ea typeface="Meiryo" panose="020B0604030504040204" pitchFamily="34" charset="-128"/>
              </a:rPr>
              <a:t>学習課題の役割－（１）「単元の学習課題」</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11" name="テキスト ボックス 10">
            <a:extLst>
              <a:ext uri="{FF2B5EF4-FFF2-40B4-BE49-F238E27FC236}">
                <a16:creationId xmlns:a16="http://schemas.microsoft.com/office/drawing/2014/main" id="{5218A114-2C30-8AB3-C137-071D76771AD1}"/>
              </a:ext>
            </a:extLst>
          </p:cNvPr>
          <p:cNvSpPr txBox="1"/>
          <p:nvPr/>
        </p:nvSpPr>
        <p:spPr>
          <a:xfrm>
            <a:off x="1240972" y="5688449"/>
            <a:ext cx="10411098" cy="954107"/>
          </a:xfrm>
          <a:prstGeom prst="rect">
            <a:avLst/>
          </a:prstGeom>
          <a:solidFill>
            <a:schemeClr val="bg1"/>
          </a:solidFill>
          <a:ln w="38100">
            <a:solidFill>
              <a:schemeClr val="accent1"/>
            </a:solidFill>
          </a:ln>
        </p:spPr>
        <p:txBody>
          <a:bodyPr wrap="square" rtlCol="0" anchor="ctr" anchorCtr="0">
            <a:spAutoFit/>
          </a:bodyPr>
          <a:lstStyle/>
          <a:p>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火事からくらしを守るために、だれが、どのようなはたらきをしているのだろうか。</a:t>
            </a:r>
            <a:endParaRPr kumimoji="1" lang="en-US" altLang="ja-JP" sz="28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2" name="テキスト ボックス 1"/>
          <p:cNvSpPr txBox="1"/>
          <p:nvPr/>
        </p:nvSpPr>
        <p:spPr>
          <a:xfrm>
            <a:off x="178505" y="5088284"/>
            <a:ext cx="8456043" cy="523220"/>
          </a:xfrm>
          <a:prstGeom prst="rect">
            <a:avLst/>
          </a:prstGeom>
          <a:noFill/>
        </p:spPr>
        <p:txBody>
          <a:bodyPr wrap="square" rtlCol="0">
            <a:spAutoFit/>
          </a:bodyPr>
          <a:lstStyle/>
          <a:p>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（例）小学校</a:t>
            </a:r>
            <a:r>
              <a:rPr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第３学年</a:t>
            </a:r>
            <a:r>
              <a:rPr kumimoji="1" lang="ja-JP" altLang="en-US" sz="2800" dirty="0" smtClean="0">
                <a:solidFill>
                  <a:schemeClr val="tx1">
                    <a:lumMod val="75000"/>
                    <a:lumOff val="25000"/>
                  </a:schemeClr>
                </a:solidFill>
                <a:latin typeface="メイリオ" panose="020B0604030504040204" pitchFamily="50" charset="-128"/>
                <a:ea typeface="メイリオ" panose="020B0604030504040204" pitchFamily="50" charset="-128"/>
              </a:rPr>
              <a:t>「地域の安全を守る働き」</a:t>
            </a:r>
            <a:endParaRPr kumimoji="1" lang="ja-JP" altLang="en-US" sz="28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1351F5AB-2A09-4304-FA29-5415952EA7FD}"/>
              </a:ext>
            </a:extLst>
          </p:cNvPr>
          <p:cNvSpPr txBox="1"/>
          <p:nvPr/>
        </p:nvSpPr>
        <p:spPr>
          <a:xfrm>
            <a:off x="4132682" y="1143731"/>
            <a:ext cx="7820238" cy="769441"/>
          </a:xfrm>
          <a:prstGeom prst="rect">
            <a:avLst/>
          </a:prstGeom>
          <a:noFill/>
        </p:spPr>
        <p:txBody>
          <a:bodyPr wrap="square" rtlCol="0" anchor="ctr" anchorCtr="0">
            <a:noAutofit/>
          </a:bodyPr>
          <a:lstStyle/>
          <a:p>
            <a:pPr algn="ctr">
              <a:lnSpc>
                <a:spcPct val="150000"/>
              </a:lnSpc>
            </a:pPr>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単元</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を</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通して、追究</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して解決していくもの。</a:t>
            </a:r>
            <a:endParaRPr lang="en-US" altLang="ja-JP" sz="28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4" name="テキスト ボックス 13">
            <a:extLst>
              <a:ext uri="{FF2B5EF4-FFF2-40B4-BE49-F238E27FC236}">
                <a16:creationId xmlns:a16="http://schemas.microsoft.com/office/drawing/2014/main" id="{1351F5AB-2A09-4304-FA29-5415952EA7FD}"/>
              </a:ext>
            </a:extLst>
          </p:cNvPr>
          <p:cNvSpPr txBox="1"/>
          <p:nvPr/>
        </p:nvSpPr>
        <p:spPr>
          <a:xfrm>
            <a:off x="274320" y="1143732"/>
            <a:ext cx="3858362" cy="769441"/>
          </a:xfrm>
          <a:prstGeom prst="rect">
            <a:avLst/>
          </a:prstGeom>
          <a:noFill/>
        </p:spPr>
        <p:txBody>
          <a:bodyPr wrap="square" rtlCol="0" anchor="ctr" anchorCtr="0">
            <a:noAutofit/>
          </a:bodyPr>
          <a:lstStyle/>
          <a:p>
            <a:pPr algn="ctr">
              <a:lnSpc>
                <a:spcPct val="150000"/>
              </a:lnSpc>
            </a:pP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＜単元の学習課題＞</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501674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283049" y="2055469"/>
            <a:ext cx="11658674" cy="1710957"/>
          </a:xfrm>
          <a:prstGeom prst="rect">
            <a:avLst/>
          </a:prstGeom>
          <a:solidFill>
            <a:schemeClr val="bg1">
              <a:lumMod val="95000"/>
            </a:schemeClr>
          </a:solidFill>
        </p:spPr>
        <p:txBody>
          <a:bodyPr wrap="square" rtlCol="0" anchor="ctr" anchorCtr="0">
            <a:noAutofit/>
          </a:bodyPr>
          <a:lstStyle/>
          <a:p>
            <a:pPr marL="457200" indent="-457200">
              <a:buFont typeface="Arial" panose="020B0604020202020204" pitchFamily="34" charset="0"/>
              <a:buChar char="•"/>
            </a:pP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各時間の学習の目標（ねらい）を実現する問い</a:t>
            </a:r>
            <a:endParaRPr lang="en-US" altLang="ja-JP" sz="3200" dirty="0" smtClean="0">
              <a:solidFill>
                <a:schemeClr val="tx1">
                  <a:lumMod val="75000"/>
                  <a:lumOff val="25000"/>
                </a:schemeClr>
              </a:solidFill>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単元の目標を実現するために、解決しなけれ</a:t>
            </a:r>
            <a:r>
              <a:rPr lang="ja-JP" altLang="en-US" sz="3200" dirty="0">
                <a:solidFill>
                  <a:schemeClr val="tx1">
                    <a:lumMod val="75000"/>
                    <a:lumOff val="25000"/>
                  </a:schemeClr>
                </a:solidFill>
                <a:latin typeface="Meiryo" panose="020B0604030504040204" pitchFamily="34" charset="-128"/>
                <a:ea typeface="Meiryo" panose="020B0604030504040204" pitchFamily="34" charset="-128"/>
              </a:rPr>
              <a:t>ば</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いけない複数の問い（小さな問い）</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5" name="三角形 12">
            <a:extLst>
              <a:ext uri="{FF2B5EF4-FFF2-40B4-BE49-F238E27FC236}">
                <a16:creationId xmlns:a16="http://schemas.microsoft.com/office/drawing/2014/main" id="{D4FE2548-3316-6225-55BF-5F4110BA58FC}"/>
              </a:ext>
            </a:extLst>
          </p:cNvPr>
          <p:cNvSpPr/>
          <p:nvPr/>
        </p:nvSpPr>
        <p:spPr>
          <a:xfrm flipV="1">
            <a:off x="5629610" y="1765937"/>
            <a:ext cx="780400" cy="202878"/>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FD71A2F-8478-2367-520F-0F39120E1A1E}"/>
              </a:ext>
            </a:extLst>
          </p:cNvPr>
          <p:cNvSpPr txBox="1"/>
          <p:nvPr/>
        </p:nvSpPr>
        <p:spPr>
          <a:xfrm>
            <a:off x="0" y="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２　</a:t>
            </a:r>
            <a:r>
              <a:rPr lang="ja-JP" altLang="en-US" sz="3200" b="1" dirty="0" smtClean="0">
                <a:solidFill>
                  <a:schemeClr val="bg1"/>
                </a:solidFill>
                <a:latin typeface="Meiryo" panose="020B0604030504040204" pitchFamily="34" charset="-128"/>
                <a:ea typeface="Meiryo" panose="020B0604030504040204" pitchFamily="34" charset="-128"/>
              </a:rPr>
              <a:t>学習課題の役割－（２）「単位時間の学習課題」</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1351F5AB-2A09-4304-FA29-5415952EA7FD}"/>
              </a:ext>
            </a:extLst>
          </p:cNvPr>
          <p:cNvSpPr txBox="1"/>
          <p:nvPr/>
        </p:nvSpPr>
        <p:spPr>
          <a:xfrm>
            <a:off x="4134488" y="1055591"/>
            <a:ext cx="8126061" cy="769441"/>
          </a:xfrm>
          <a:prstGeom prst="rect">
            <a:avLst/>
          </a:prstGeom>
          <a:noFill/>
        </p:spPr>
        <p:txBody>
          <a:bodyPr wrap="square" rtlCol="0" anchor="ctr" anchorCtr="0">
            <a:noAutofit/>
          </a:bodyPr>
          <a:lstStyle/>
          <a:p>
            <a:pPr algn="ctr">
              <a:lnSpc>
                <a:spcPct val="150000"/>
              </a:lnSpc>
            </a:pPr>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単位</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時間に</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おいて、追究</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して解決していくもの。</a:t>
            </a:r>
            <a:endParaRPr lang="en-US" altLang="ja-JP" sz="28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4" name="テキスト ボックス 13">
            <a:extLst>
              <a:ext uri="{FF2B5EF4-FFF2-40B4-BE49-F238E27FC236}">
                <a16:creationId xmlns:a16="http://schemas.microsoft.com/office/drawing/2014/main" id="{1351F5AB-2A09-4304-FA29-5415952EA7FD}"/>
              </a:ext>
            </a:extLst>
          </p:cNvPr>
          <p:cNvSpPr txBox="1"/>
          <p:nvPr/>
        </p:nvSpPr>
        <p:spPr>
          <a:xfrm>
            <a:off x="4134488" y="4013999"/>
            <a:ext cx="1495122" cy="954107"/>
          </a:xfrm>
          <a:prstGeom prst="rect">
            <a:avLst/>
          </a:prstGeom>
          <a:solidFill>
            <a:schemeClr val="accent2">
              <a:lumMod val="20000"/>
              <a:lumOff val="80000"/>
              <a:alpha val="70000"/>
            </a:schemeClr>
          </a:solidFill>
        </p:spPr>
        <p:txBody>
          <a:bodyPr wrap="square" rtlCol="0" anchor="ctr" anchorCtr="0">
            <a:noAutofit/>
          </a:bodyPr>
          <a:lstStyle/>
          <a:p>
            <a:pPr algn="ct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第１時</a:t>
            </a:r>
            <a:endParaRPr lang="en-US" altLang="ja-JP" sz="2400" dirty="0" smtClean="0">
              <a:solidFill>
                <a:schemeClr val="tx1">
                  <a:lumMod val="75000"/>
                  <a:lumOff val="25000"/>
                </a:schemeClr>
              </a:solidFill>
              <a:latin typeface="Meiryo" panose="020B0604030504040204" pitchFamily="34" charset="-128"/>
              <a:ea typeface="Meiryo" panose="020B0604030504040204" pitchFamily="34" charset="-128"/>
            </a:endParaRPr>
          </a:p>
          <a:p>
            <a:pPr algn="ct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学習課題</a:t>
            </a:r>
            <a:endParaRPr lang="en-US" altLang="ja-JP" sz="24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5" name="テキスト ボックス 14">
            <a:extLst>
              <a:ext uri="{FF2B5EF4-FFF2-40B4-BE49-F238E27FC236}">
                <a16:creationId xmlns:a16="http://schemas.microsoft.com/office/drawing/2014/main" id="{5218A114-2C30-8AB3-C137-071D76771AD1}"/>
              </a:ext>
            </a:extLst>
          </p:cNvPr>
          <p:cNvSpPr txBox="1"/>
          <p:nvPr/>
        </p:nvSpPr>
        <p:spPr>
          <a:xfrm>
            <a:off x="5980621" y="4014000"/>
            <a:ext cx="5961102" cy="954107"/>
          </a:xfrm>
          <a:prstGeom prst="rect">
            <a:avLst/>
          </a:prstGeom>
          <a:solidFill>
            <a:schemeClr val="bg1"/>
          </a:solidFill>
          <a:ln w="38100">
            <a:solidFill>
              <a:schemeClr val="accent1"/>
            </a:solidFill>
          </a:ln>
        </p:spPr>
        <p:txBody>
          <a:bodyPr wrap="square" rtlCol="0" anchor="ctr" anchorCtr="0">
            <a:noAutofit/>
          </a:bodyPr>
          <a:lstStyle/>
          <a:p>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火事が</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起こる</a:t>
            </a:r>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と、</a:t>
            </a:r>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誰</a:t>
            </a:r>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が、どのようなことをするのだろう。</a:t>
            </a:r>
            <a:endParaRPr kumimoji="1"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1351F5AB-2A09-4304-FA29-5415952EA7FD}"/>
              </a:ext>
            </a:extLst>
          </p:cNvPr>
          <p:cNvSpPr txBox="1"/>
          <p:nvPr/>
        </p:nvSpPr>
        <p:spPr>
          <a:xfrm>
            <a:off x="4133538" y="5358639"/>
            <a:ext cx="1495122" cy="831686"/>
          </a:xfrm>
          <a:prstGeom prst="rect">
            <a:avLst/>
          </a:prstGeom>
          <a:solidFill>
            <a:schemeClr val="accent2">
              <a:lumMod val="20000"/>
              <a:lumOff val="80000"/>
              <a:alpha val="70000"/>
            </a:schemeClr>
          </a:solidFill>
        </p:spPr>
        <p:txBody>
          <a:bodyPr wrap="square" rtlCol="0" anchor="ctr" anchorCtr="0">
            <a:noAutofit/>
          </a:bodyPr>
          <a:lstStyle/>
          <a:p>
            <a:pPr algn="ct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第７時</a:t>
            </a:r>
            <a:endParaRPr lang="en-US" altLang="ja-JP" sz="2400" dirty="0" smtClean="0">
              <a:solidFill>
                <a:schemeClr val="tx1">
                  <a:lumMod val="75000"/>
                  <a:lumOff val="25000"/>
                </a:schemeClr>
              </a:solidFill>
              <a:latin typeface="Meiryo" panose="020B0604030504040204" pitchFamily="34" charset="-128"/>
              <a:ea typeface="Meiryo" panose="020B0604030504040204" pitchFamily="34" charset="-128"/>
            </a:endParaRPr>
          </a:p>
          <a:p>
            <a:pPr algn="ct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学習課題</a:t>
            </a:r>
            <a:endParaRPr lang="en-US" altLang="ja-JP" sz="24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9" name="テキスト ボックス 18">
            <a:extLst>
              <a:ext uri="{FF2B5EF4-FFF2-40B4-BE49-F238E27FC236}">
                <a16:creationId xmlns:a16="http://schemas.microsoft.com/office/drawing/2014/main" id="{5218A114-2C30-8AB3-C137-071D76771AD1}"/>
              </a:ext>
            </a:extLst>
          </p:cNvPr>
          <p:cNvSpPr txBox="1"/>
          <p:nvPr/>
        </p:nvSpPr>
        <p:spPr>
          <a:xfrm>
            <a:off x="5980615" y="5358639"/>
            <a:ext cx="5961107" cy="1384995"/>
          </a:xfrm>
          <a:prstGeom prst="rect">
            <a:avLst/>
          </a:prstGeom>
          <a:solidFill>
            <a:schemeClr val="bg1"/>
          </a:solidFill>
          <a:ln w="38100">
            <a:solidFill>
              <a:schemeClr val="accent1"/>
            </a:solidFill>
          </a:ln>
        </p:spPr>
        <p:txBody>
          <a:bodyPr wrap="square" rtlCol="0" anchor="ctr" anchorCtr="0">
            <a:noAutofit/>
          </a:bodyPr>
          <a:lstStyle/>
          <a:p>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消防</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署で働く人たち以外に、他の仕事をしている人が消防団員</a:t>
            </a:r>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と</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して</a:t>
            </a:r>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消防</a:t>
            </a:r>
            <a:r>
              <a:rPr kumimoji="1" lang="ja-JP" altLang="en-US" sz="2800" dirty="0">
                <a:solidFill>
                  <a:schemeClr val="tx1">
                    <a:lumMod val="75000"/>
                    <a:lumOff val="25000"/>
                  </a:schemeClr>
                </a:solidFill>
                <a:latin typeface="Meiryo" panose="020B0604030504040204" pitchFamily="34" charset="-128"/>
                <a:ea typeface="Meiryo" panose="020B0604030504040204" pitchFamily="34" charset="-128"/>
              </a:rPr>
              <a:t>活動</a:t>
            </a:r>
            <a:r>
              <a:rPr kumimoji="1"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をしているのはなぜだろう。</a:t>
            </a:r>
            <a:endParaRPr kumimoji="1"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p:txBody>
      </p:sp>
      <p:grpSp>
        <p:nvGrpSpPr>
          <p:cNvPr id="4" name="グループ化 3"/>
          <p:cNvGrpSpPr/>
          <p:nvPr/>
        </p:nvGrpSpPr>
        <p:grpSpPr>
          <a:xfrm>
            <a:off x="283049" y="3947655"/>
            <a:ext cx="3498533" cy="2539937"/>
            <a:chOff x="325947" y="4267403"/>
            <a:chExt cx="3498533" cy="2539937"/>
          </a:xfrm>
        </p:grpSpPr>
        <p:pic>
          <p:nvPicPr>
            <p:cNvPr id="2" name="図 1"/>
            <p:cNvPicPr>
              <a:picLocks noChangeAspect="1"/>
            </p:cNvPicPr>
            <p:nvPr/>
          </p:nvPicPr>
          <p:blipFill rotWithShape="1">
            <a:blip r:embed="rId3"/>
            <a:srcRect l="23098" t="42209" r="64977" b="42436"/>
            <a:stretch/>
          </p:blipFill>
          <p:spPr>
            <a:xfrm>
              <a:off x="325947" y="4470281"/>
              <a:ext cx="3498531" cy="1467721"/>
            </a:xfrm>
            <a:prstGeom prst="rect">
              <a:avLst/>
            </a:prstGeom>
          </p:spPr>
        </p:pic>
        <p:sp>
          <p:nvSpPr>
            <p:cNvPr id="3" name="正方形/長方形 2"/>
            <p:cNvSpPr/>
            <p:nvPr/>
          </p:nvSpPr>
          <p:spPr>
            <a:xfrm>
              <a:off x="325947" y="4267403"/>
              <a:ext cx="3498533" cy="1781314"/>
            </a:xfrm>
            <a:prstGeom prst="rect">
              <a:avLst/>
            </a:prstGeom>
            <a:noFill/>
            <a:ln w="38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17" name="テキスト ボックス 16"/>
            <p:cNvSpPr txBox="1"/>
            <p:nvPr/>
          </p:nvSpPr>
          <p:spPr>
            <a:xfrm>
              <a:off x="590632" y="6161009"/>
              <a:ext cx="3104625" cy="646331"/>
            </a:xfrm>
            <a:prstGeom prst="rect">
              <a:avLst/>
            </a:prstGeom>
            <a:noFill/>
          </p:spPr>
          <p:txBody>
            <a:bodyPr wrap="square" rtlCol="0">
              <a:spAutoFit/>
            </a:bodyPr>
            <a:lstStyle/>
            <a:p>
              <a:r>
                <a:rPr kumimoji="1"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（例）小学校</a:t>
              </a:r>
              <a:r>
                <a:rPr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第３学年</a:t>
              </a:r>
              <a:endParaRPr lang="en-US" altLang="ja-JP"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「地域の安全を守る働き」</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p:txBody>
        </p:sp>
      </p:grpSp>
      <p:sp>
        <p:nvSpPr>
          <p:cNvPr id="20" name="テキスト ボックス 19">
            <a:extLst>
              <a:ext uri="{FF2B5EF4-FFF2-40B4-BE49-F238E27FC236}">
                <a16:creationId xmlns:a16="http://schemas.microsoft.com/office/drawing/2014/main" id="{A08D6E80-AE67-BF04-2D3D-E1C68DA87459}"/>
              </a:ext>
            </a:extLst>
          </p:cNvPr>
          <p:cNvSpPr txBox="1"/>
          <p:nvPr/>
        </p:nvSpPr>
        <p:spPr>
          <a:xfrm>
            <a:off x="97599" y="1207348"/>
            <a:ext cx="4134465" cy="523220"/>
          </a:xfrm>
          <a:prstGeom prst="rect">
            <a:avLst/>
          </a:prstGeom>
          <a:noFill/>
        </p:spPr>
        <p:txBody>
          <a:bodyPr wrap="none" rtlCol="0">
            <a:spAutoFit/>
          </a:bodyPr>
          <a:lstStyle/>
          <a:p>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＜単位時間の</a:t>
            </a:r>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学習</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課題＞</a:t>
            </a:r>
            <a:endParaRPr kumimoji="1" lang="ja-JP" altLang="en-US" sz="2800" dirty="0">
              <a:solidFill>
                <a:schemeClr val="tx1">
                  <a:lumMod val="75000"/>
                  <a:lumOff val="25000"/>
                </a:schemeClr>
              </a:solidFill>
              <a:latin typeface="Meiryo" panose="020B0604030504040204" pitchFamily="34" charset="-128"/>
              <a:ea typeface="Meiryo" panose="020B0604030504040204" pitchFamily="34" charset="-128"/>
            </a:endParaRPr>
          </a:p>
        </p:txBody>
      </p:sp>
      <p:cxnSp>
        <p:nvCxnSpPr>
          <p:cNvPr id="8" name="直線コネクタ 7"/>
          <p:cNvCxnSpPr>
            <a:stCxn id="3" idx="3"/>
            <a:endCxn id="14" idx="1"/>
          </p:cNvCxnSpPr>
          <p:nvPr/>
        </p:nvCxnSpPr>
        <p:spPr>
          <a:xfrm flipV="1">
            <a:off x="3781582" y="4491053"/>
            <a:ext cx="352906" cy="34725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2" idx="3"/>
            <a:endCxn id="18" idx="1"/>
          </p:cNvCxnSpPr>
          <p:nvPr/>
        </p:nvCxnSpPr>
        <p:spPr>
          <a:xfrm>
            <a:off x="3781580" y="4884394"/>
            <a:ext cx="351958" cy="8900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35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1050395" y="4751667"/>
            <a:ext cx="5356747" cy="1136410"/>
            <a:chOff x="992777" y="4744851"/>
            <a:chExt cx="5356747" cy="1136410"/>
          </a:xfrm>
        </p:grpSpPr>
        <p:sp>
          <p:nvSpPr>
            <p:cNvPr id="7" name="角丸四角形 6"/>
            <p:cNvSpPr/>
            <p:nvPr/>
          </p:nvSpPr>
          <p:spPr>
            <a:xfrm>
              <a:off x="992777" y="4744851"/>
              <a:ext cx="5173941" cy="113641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rot="6765567">
              <a:off x="5912992" y="5078625"/>
              <a:ext cx="517330" cy="35573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三角形 12">
            <a:extLst>
              <a:ext uri="{FF2B5EF4-FFF2-40B4-BE49-F238E27FC236}">
                <a16:creationId xmlns:a16="http://schemas.microsoft.com/office/drawing/2014/main" id="{D4FE2548-3316-6225-55BF-5F4110BA58FC}"/>
              </a:ext>
            </a:extLst>
          </p:cNvPr>
          <p:cNvSpPr/>
          <p:nvPr/>
        </p:nvSpPr>
        <p:spPr>
          <a:xfrm flipV="1">
            <a:off x="5517372" y="2121781"/>
            <a:ext cx="780400" cy="271224"/>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6FD71A2F-8478-2367-520F-0F39120E1A1E}"/>
              </a:ext>
            </a:extLst>
          </p:cNvPr>
          <p:cNvSpPr txBox="1"/>
          <p:nvPr/>
        </p:nvSpPr>
        <p:spPr>
          <a:xfrm>
            <a:off x="0" y="0"/>
            <a:ext cx="12192000" cy="900000"/>
          </a:xfrm>
          <a:prstGeom prst="rect">
            <a:avLst/>
          </a:prstGeom>
          <a:solidFill>
            <a:schemeClr val="accent1"/>
          </a:solidFill>
        </p:spPr>
        <p:txBody>
          <a:bodyPr wrap="square" rtlCol="0" anchor="ctr" anchorCtr="0">
            <a:noAutofit/>
          </a:bodyPr>
          <a:lstStyle/>
          <a:p>
            <a:pPr>
              <a:lnSpc>
                <a:spcPct val="150000"/>
              </a:lnSpc>
            </a:pPr>
            <a:r>
              <a:rPr kumimoji="1" lang="ja-JP" altLang="en-US" sz="3200" b="1" dirty="0">
                <a:solidFill>
                  <a:schemeClr val="bg1"/>
                </a:solidFill>
                <a:latin typeface="Meiryo" panose="020B0604030504040204" pitchFamily="34" charset="-128"/>
                <a:ea typeface="Meiryo" panose="020B0604030504040204" pitchFamily="34" charset="-128"/>
              </a:rPr>
              <a:t>　</a:t>
            </a:r>
            <a:r>
              <a:rPr kumimoji="1" lang="ja-JP" altLang="en-US" sz="3200" b="1" dirty="0" smtClean="0">
                <a:solidFill>
                  <a:schemeClr val="bg1"/>
                </a:solidFill>
                <a:latin typeface="Meiryo" panose="020B0604030504040204" pitchFamily="34" charset="-128"/>
                <a:ea typeface="Meiryo" panose="020B0604030504040204" pitchFamily="34" charset="-128"/>
              </a:rPr>
              <a:t>２　</a:t>
            </a:r>
            <a:r>
              <a:rPr lang="ja-JP" altLang="en-US" sz="3200" b="1" dirty="0" smtClean="0">
                <a:solidFill>
                  <a:schemeClr val="bg1"/>
                </a:solidFill>
                <a:latin typeface="Meiryo" panose="020B0604030504040204" pitchFamily="34" charset="-128"/>
                <a:ea typeface="Meiryo" panose="020B0604030504040204" pitchFamily="34" charset="-128"/>
              </a:rPr>
              <a:t>学習課題の役割－（２）「単位時間の学習課題」</a:t>
            </a:r>
            <a:endParaRPr lang="en-US" altLang="ja-JP" sz="3200" b="1" dirty="0">
              <a:solidFill>
                <a:schemeClr val="bg1"/>
              </a:solidFill>
              <a:latin typeface="Meiryo" panose="020B0604030504040204" pitchFamily="34" charset="-128"/>
              <a:ea typeface="Meiryo" panose="020B0604030504040204" pitchFamily="34" charset="-128"/>
            </a:endParaRPr>
          </a:p>
        </p:txBody>
      </p:sp>
      <p:pic>
        <p:nvPicPr>
          <p:cNvPr id="8" name="図 7"/>
          <p:cNvPicPr>
            <a:picLocks noChangeAspect="1"/>
          </p:cNvPicPr>
          <p:nvPr/>
        </p:nvPicPr>
        <p:blipFill>
          <a:blip r:embed="rId3"/>
          <a:stretch>
            <a:fillRect/>
          </a:stretch>
        </p:blipFill>
        <p:spPr>
          <a:xfrm>
            <a:off x="6642064" y="5173883"/>
            <a:ext cx="3894419" cy="1302314"/>
          </a:xfrm>
          <a:prstGeom prst="rect">
            <a:avLst/>
          </a:prstGeom>
        </p:spPr>
      </p:pic>
      <p:sp>
        <p:nvSpPr>
          <p:cNvPr id="25" name="テキスト ボックス 24">
            <a:extLst>
              <a:ext uri="{FF2B5EF4-FFF2-40B4-BE49-F238E27FC236}">
                <a16:creationId xmlns:a16="http://schemas.microsoft.com/office/drawing/2014/main" id="{DDB48345-2026-9510-F3AD-6A61ADE466E0}"/>
              </a:ext>
            </a:extLst>
          </p:cNvPr>
          <p:cNvSpPr txBox="1"/>
          <p:nvPr/>
        </p:nvSpPr>
        <p:spPr>
          <a:xfrm>
            <a:off x="1095465" y="4939273"/>
            <a:ext cx="5071253" cy="772171"/>
          </a:xfrm>
          <a:prstGeom prst="rect">
            <a:avLst/>
          </a:prstGeom>
          <a:noFill/>
        </p:spPr>
        <p:txBody>
          <a:bodyPr wrap="square" rtlCol="0" anchor="ctr" anchorCtr="0">
            <a:noAutofit/>
          </a:bodyPr>
          <a:lstStyle/>
          <a:p>
            <a:pPr marL="457200" indent="-457200">
              <a:buFont typeface="Arial" panose="020B0604020202020204" pitchFamily="34" charset="0"/>
              <a:buChar char="•"/>
            </a:pP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誰がどうやって火を消すのか。</a:t>
            </a:r>
            <a:endParaRPr lang="en-US" altLang="ja-JP" sz="2400" dirty="0" smtClean="0">
              <a:solidFill>
                <a:schemeClr val="tx1">
                  <a:lumMod val="75000"/>
                  <a:lumOff val="25000"/>
                </a:schemeClr>
              </a:solidFill>
              <a:latin typeface="Meiryo" panose="020B0604030504040204" pitchFamily="34" charset="-128"/>
              <a:ea typeface="Meiryo" panose="020B0604030504040204" pitchFamily="34" charset="-128"/>
            </a:endParaRPr>
          </a:p>
          <a:p>
            <a:pPr marL="457200" indent="-457200">
              <a:buFont typeface="Arial" panose="020B0604020202020204" pitchFamily="34" charset="0"/>
              <a:buChar char="•"/>
            </a:pPr>
            <a:r>
              <a:rPr lang="ja-JP" altLang="en-US" sz="2400" dirty="0">
                <a:solidFill>
                  <a:schemeClr val="tx1">
                    <a:lumMod val="75000"/>
                    <a:lumOff val="25000"/>
                  </a:schemeClr>
                </a:solidFill>
                <a:latin typeface="Meiryo" panose="020B0604030504040204" pitchFamily="34" charset="-128"/>
                <a:ea typeface="Meiryo" panose="020B0604030504040204" pitchFamily="34" charset="-128"/>
              </a:rPr>
              <a:t>真夜中はどうしているのか</a:t>
            </a: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24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6" name="テキスト ボックス 15">
            <a:extLst>
              <a:ext uri="{FF2B5EF4-FFF2-40B4-BE49-F238E27FC236}">
                <a16:creationId xmlns:a16="http://schemas.microsoft.com/office/drawing/2014/main" id="{A08D6E80-AE67-BF04-2D3D-E1C68DA87459}"/>
              </a:ext>
            </a:extLst>
          </p:cNvPr>
          <p:cNvSpPr txBox="1"/>
          <p:nvPr/>
        </p:nvSpPr>
        <p:spPr>
          <a:xfrm>
            <a:off x="3454269" y="1327338"/>
            <a:ext cx="5262979" cy="646331"/>
          </a:xfrm>
          <a:prstGeom prst="rect">
            <a:avLst/>
          </a:prstGeom>
          <a:noFill/>
        </p:spPr>
        <p:txBody>
          <a:bodyPr wrap="none" rtlCol="0">
            <a:spAutoFit/>
          </a:bodyPr>
          <a:lstStyle/>
          <a:p>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＜単位時間の</a:t>
            </a:r>
            <a:r>
              <a:rPr lang="ja-JP" altLang="en-US" sz="3600" b="1" dirty="0">
                <a:solidFill>
                  <a:schemeClr val="tx1">
                    <a:lumMod val="75000"/>
                    <a:lumOff val="25000"/>
                  </a:schemeClr>
                </a:solidFill>
                <a:latin typeface="Meiryo" panose="020B0604030504040204" pitchFamily="34" charset="-128"/>
                <a:ea typeface="Meiryo" panose="020B0604030504040204" pitchFamily="34" charset="-128"/>
              </a:rPr>
              <a:t>学習</a:t>
            </a:r>
            <a:r>
              <a:rPr lang="ja-JP" altLang="en-US" sz="3600" b="1" dirty="0" smtClean="0">
                <a:solidFill>
                  <a:schemeClr val="tx1">
                    <a:lumMod val="75000"/>
                    <a:lumOff val="25000"/>
                  </a:schemeClr>
                </a:solidFill>
                <a:latin typeface="Meiryo" panose="020B0604030504040204" pitchFamily="34" charset="-128"/>
                <a:ea typeface="Meiryo" panose="020B0604030504040204" pitchFamily="34" charset="-128"/>
              </a:rPr>
              <a:t>課題＞</a:t>
            </a:r>
            <a:endParaRPr kumimoji="1" lang="ja-JP" altLang="en-US" sz="3600" b="1" dirty="0">
              <a:solidFill>
                <a:schemeClr val="tx1">
                  <a:lumMod val="75000"/>
                  <a:lumOff val="25000"/>
                </a:schemeClr>
              </a:solidFill>
              <a:latin typeface="Meiryo" panose="020B0604030504040204" pitchFamily="34" charset="-128"/>
              <a:ea typeface="Meiryo" panose="020B0604030504040204" pitchFamily="34" charset="-128"/>
            </a:endParaRPr>
          </a:p>
        </p:txBody>
      </p:sp>
      <p:grpSp>
        <p:nvGrpSpPr>
          <p:cNvPr id="3" name="グループ化 2"/>
          <p:cNvGrpSpPr/>
          <p:nvPr/>
        </p:nvGrpSpPr>
        <p:grpSpPr>
          <a:xfrm>
            <a:off x="1095465" y="2590062"/>
            <a:ext cx="10777925" cy="1983340"/>
            <a:chOff x="1095465" y="2909395"/>
            <a:chExt cx="10777925" cy="198334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1095465" y="2909395"/>
              <a:ext cx="8793119" cy="846930"/>
            </a:xfrm>
            <a:prstGeom prst="rect">
              <a:avLst/>
            </a:prstGeom>
            <a:solidFill>
              <a:schemeClr val="bg1">
                <a:lumMod val="95000"/>
              </a:schemeClr>
            </a:solidFill>
          </p:spPr>
          <p:txBody>
            <a:bodyPr wrap="square" rtlCol="0" anchor="ctr" anchorCtr="0">
              <a:noAutofit/>
            </a:bodyPr>
            <a:lstStyle/>
            <a:p>
              <a:pPr marL="457200" indent="-457200">
                <a:lnSpc>
                  <a:spcPct val="150000"/>
                </a:lnSpc>
                <a:buFont typeface="Arial" panose="020B0604020202020204" pitchFamily="34" charset="0"/>
                <a:buChar char="•"/>
              </a:pP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「～について知りたい。」</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20" name="テキスト ボックス 19">
              <a:extLst>
                <a:ext uri="{FF2B5EF4-FFF2-40B4-BE49-F238E27FC236}">
                  <a16:creationId xmlns:a16="http://schemas.microsoft.com/office/drawing/2014/main" id="{A08D6E80-AE67-BF04-2D3D-E1C68DA87459}"/>
                </a:ext>
              </a:extLst>
            </p:cNvPr>
            <p:cNvSpPr txBox="1"/>
            <p:nvPr/>
          </p:nvSpPr>
          <p:spPr>
            <a:xfrm>
              <a:off x="10375627" y="3124151"/>
              <a:ext cx="1210588" cy="707886"/>
            </a:xfrm>
            <a:prstGeom prst="rect">
              <a:avLst/>
            </a:prstGeom>
            <a:noFill/>
          </p:spPr>
          <p:txBody>
            <a:bodyPr wrap="none" rtlCol="0">
              <a:spAutoFit/>
            </a:bodyPr>
            <a:lstStyle/>
            <a:p>
              <a:r>
                <a:rPr lang="ja-JP" altLang="en-US" sz="4000" dirty="0" smtClean="0">
                  <a:solidFill>
                    <a:schemeClr val="accent1"/>
                  </a:solidFill>
                  <a:latin typeface="Meiryo" panose="020B0604030504040204" pitchFamily="34" charset="-128"/>
                  <a:ea typeface="Meiryo" panose="020B0604030504040204" pitchFamily="34" charset="-128"/>
                </a:rPr>
                <a:t>関心</a:t>
              </a:r>
              <a:endParaRPr kumimoji="1" lang="ja-JP" altLang="en-US" sz="4000" dirty="0">
                <a:solidFill>
                  <a:schemeClr val="accent1"/>
                </a:solidFill>
                <a:latin typeface="Meiryo" panose="020B0604030504040204" pitchFamily="34" charset="-128"/>
                <a:ea typeface="Meiryo" panose="020B0604030504040204" pitchFamily="34" charset="-128"/>
              </a:endParaRPr>
            </a:p>
          </p:txBody>
        </p:sp>
        <p:sp>
          <p:nvSpPr>
            <p:cNvPr id="22" name="テキスト ボックス 21">
              <a:extLst>
                <a:ext uri="{FF2B5EF4-FFF2-40B4-BE49-F238E27FC236}">
                  <a16:creationId xmlns:a16="http://schemas.microsoft.com/office/drawing/2014/main" id="{A08D6E80-AE67-BF04-2D3D-E1C68DA87459}"/>
                </a:ext>
              </a:extLst>
            </p:cNvPr>
            <p:cNvSpPr txBox="1"/>
            <p:nvPr/>
          </p:nvSpPr>
          <p:spPr>
            <a:xfrm>
              <a:off x="10149841" y="4052950"/>
              <a:ext cx="1723549" cy="707886"/>
            </a:xfrm>
            <a:prstGeom prst="rect">
              <a:avLst/>
            </a:prstGeom>
            <a:noFill/>
          </p:spPr>
          <p:txBody>
            <a:bodyPr wrap="none" rtlCol="0">
              <a:spAutoFit/>
            </a:bodyPr>
            <a:lstStyle/>
            <a:p>
              <a:r>
                <a:rPr lang="ja-JP" altLang="en-US" sz="4000" dirty="0">
                  <a:solidFill>
                    <a:schemeClr val="accent1"/>
                  </a:solidFill>
                  <a:latin typeface="Meiryo" panose="020B0604030504040204" pitchFamily="34" charset="-128"/>
                  <a:ea typeface="Meiryo" panose="020B0604030504040204" pitchFamily="34" charset="-128"/>
                </a:rPr>
                <a:t>見通し</a:t>
              </a:r>
              <a:endParaRPr kumimoji="1" lang="ja-JP" altLang="en-US" sz="4000" dirty="0">
                <a:solidFill>
                  <a:schemeClr val="accent1"/>
                </a:solidFill>
                <a:latin typeface="Meiryo" panose="020B0604030504040204" pitchFamily="34" charset="-128"/>
                <a:ea typeface="Meiryo" panose="020B0604030504040204" pitchFamily="34" charset="-128"/>
              </a:endParaRPr>
            </a:p>
          </p:txBody>
        </p:sp>
        <p:sp>
          <p:nvSpPr>
            <p:cNvPr id="18" name="テキスト ボックス 17">
              <a:extLst>
                <a:ext uri="{FF2B5EF4-FFF2-40B4-BE49-F238E27FC236}">
                  <a16:creationId xmlns:a16="http://schemas.microsoft.com/office/drawing/2014/main" id="{6FD71A2F-8478-2367-520F-0F39120E1A1E}"/>
                </a:ext>
              </a:extLst>
            </p:cNvPr>
            <p:cNvSpPr txBox="1"/>
            <p:nvPr/>
          </p:nvSpPr>
          <p:spPr>
            <a:xfrm>
              <a:off x="1095465" y="3974676"/>
              <a:ext cx="8793119" cy="918059"/>
            </a:xfrm>
            <a:prstGeom prst="rect">
              <a:avLst/>
            </a:prstGeom>
            <a:solidFill>
              <a:schemeClr val="bg1">
                <a:lumMod val="95000"/>
              </a:schemeClr>
            </a:solidFill>
          </p:spPr>
          <p:txBody>
            <a:bodyPr wrap="square" rtlCol="0" anchor="ctr" anchorCtr="0">
              <a:noAutofit/>
            </a:bodyPr>
            <a:lstStyle/>
            <a:p>
              <a:pPr marL="457200" indent="-457200">
                <a:lnSpc>
                  <a:spcPct val="150000"/>
                </a:lnSpc>
                <a:buFont typeface="Arial" panose="020B0604020202020204" pitchFamily="34" charset="0"/>
                <a:buChar char="•"/>
              </a:pP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「〇〇について</a:t>
              </a:r>
              <a:r>
                <a:rPr lang="en-US" altLang="ja-JP" sz="3200" dirty="0" smtClean="0">
                  <a:solidFill>
                    <a:schemeClr val="tx1">
                      <a:lumMod val="75000"/>
                      <a:lumOff val="25000"/>
                    </a:schemeClr>
                  </a:solidFill>
                  <a:latin typeface="Meiryo" panose="020B0604030504040204" pitchFamily="34" charset="-128"/>
                  <a:ea typeface="Meiryo" panose="020B0604030504040204" pitchFamily="34" charset="-128"/>
                </a:rPr>
                <a:t>…</a:t>
              </a:r>
              <a:r>
                <a:rPr lang="ja-JP" altLang="en-US" sz="3200" dirty="0" smtClean="0">
                  <a:solidFill>
                    <a:schemeClr val="tx1">
                      <a:lumMod val="75000"/>
                      <a:lumOff val="25000"/>
                    </a:schemeClr>
                  </a:solidFill>
                  <a:latin typeface="Meiryo" panose="020B0604030504040204" pitchFamily="34" charset="-128"/>
                  <a:ea typeface="Meiryo" panose="020B0604030504040204" pitchFamily="34" charset="-128"/>
                </a:rPr>
                <a:t>から調べる必要がある。」</a:t>
              </a:r>
              <a:endParaRPr lang="en-US" altLang="ja-JP" sz="3200" dirty="0">
                <a:solidFill>
                  <a:schemeClr val="tx1">
                    <a:lumMod val="75000"/>
                    <a:lumOff val="25000"/>
                  </a:schemeClr>
                </a:solidFill>
                <a:latin typeface="Meiryo" panose="020B0604030504040204" pitchFamily="34" charset="-128"/>
                <a:ea typeface="Meiryo" panose="020B0604030504040204" pitchFamily="34" charset="-128"/>
              </a:endParaRPr>
            </a:p>
          </p:txBody>
        </p:sp>
      </p:grpSp>
      <p:grpSp>
        <p:nvGrpSpPr>
          <p:cNvPr id="31" name="グループ化 30"/>
          <p:cNvGrpSpPr/>
          <p:nvPr/>
        </p:nvGrpSpPr>
        <p:grpSpPr>
          <a:xfrm>
            <a:off x="1034126" y="6035748"/>
            <a:ext cx="5356747" cy="634270"/>
            <a:chOff x="992777" y="4744851"/>
            <a:chExt cx="5356747" cy="1136410"/>
          </a:xfrm>
        </p:grpSpPr>
        <p:sp>
          <p:nvSpPr>
            <p:cNvPr id="32" name="角丸四角形 31"/>
            <p:cNvSpPr/>
            <p:nvPr/>
          </p:nvSpPr>
          <p:spPr>
            <a:xfrm>
              <a:off x="992777" y="4744851"/>
              <a:ext cx="5173941" cy="1136410"/>
            </a:xfrm>
            <a:prstGeom prst="round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二等辺三角形 32"/>
            <p:cNvSpPr/>
            <p:nvPr/>
          </p:nvSpPr>
          <p:spPr>
            <a:xfrm rot="4980000">
              <a:off x="5912992" y="5078626"/>
              <a:ext cx="517330" cy="355734"/>
            </a:xfrm>
            <a:prstGeom prs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テキスト ボックス 23">
            <a:extLst>
              <a:ext uri="{FF2B5EF4-FFF2-40B4-BE49-F238E27FC236}">
                <a16:creationId xmlns:a16="http://schemas.microsoft.com/office/drawing/2014/main" id="{DDB48345-2026-9510-F3AD-6A61ADE466E0}"/>
              </a:ext>
            </a:extLst>
          </p:cNvPr>
          <p:cNvSpPr txBox="1"/>
          <p:nvPr/>
        </p:nvSpPr>
        <p:spPr>
          <a:xfrm>
            <a:off x="1055405" y="5897847"/>
            <a:ext cx="5071253" cy="772171"/>
          </a:xfrm>
          <a:prstGeom prst="rect">
            <a:avLst/>
          </a:prstGeom>
          <a:noFill/>
        </p:spPr>
        <p:txBody>
          <a:bodyPr wrap="square" rtlCol="0" anchor="ctr" anchorCtr="0">
            <a:noAutofit/>
          </a:bodyPr>
          <a:lstStyle/>
          <a:p>
            <a:pPr marL="457200" indent="-457200">
              <a:lnSpc>
                <a:spcPct val="150000"/>
              </a:lnSpc>
              <a:buFont typeface="Arial" panose="020B0604020202020204" pitchFamily="34" charset="0"/>
              <a:buChar char="•"/>
            </a:pPr>
            <a:r>
              <a:rPr lang="ja-JP" altLang="en-US" sz="2400" dirty="0" smtClean="0">
                <a:solidFill>
                  <a:schemeClr val="tx1">
                    <a:lumMod val="75000"/>
                    <a:lumOff val="25000"/>
                  </a:schemeClr>
                </a:solidFill>
                <a:latin typeface="Meiryo" panose="020B0604030504040204" pitchFamily="34" charset="-128"/>
                <a:ea typeface="Meiryo" panose="020B0604030504040204" pitchFamily="34" charset="-128"/>
              </a:rPr>
              <a:t>消防署員の仕事を調べよう。</a:t>
            </a:r>
            <a:endParaRPr lang="en-US" altLang="ja-JP" sz="2800" dirty="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97378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FD71A2F-8478-2367-520F-0F39120E1A1E}"/>
              </a:ext>
            </a:extLst>
          </p:cNvPr>
          <p:cNvSpPr txBox="1"/>
          <p:nvPr/>
        </p:nvSpPr>
        <p:spPr>
          <a:xfrm>
            <a:off x="419890" y="2138741"/>
            <a:ext cx="8356086" cy="2490671"/>
          </a:xfrm>
          <a:prstGeom prst="rect">
            <a:avLst/>
          </a:prstGeom>
          <a:solidFill>
            <a:schemeClr val="bg1">
              <a:lumMod val="95000"/>
            </a:schemeClr>
          </a:solidFill>
        </p:spPr>
        <p:txBody>
          <a:bodyPr wrap="square" rtlCol="0" anchor="ctr" anchorCtr="0">
            <a:noAutofit/>
          </a:bodyPr>
          <a:lstStyle/>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・「どんな～があるのだろう」</a:t>
            </a:r>
            <a:endParaRPr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・「どのくらい～だろう」</a:t>
            </a:r>
            <a:endParaRPr kumimoji="1"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a:p>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・「どうやって～なの</a:t>
            </a:r>
            <a:r>
              <a:rPr lang="ja-JP" altLang="en-US" sz="3600" dirty="0">
                <a:solidFill>
                  <a:schemeClr val="tx1">
                    <a:lumMod val="75000"/>
                    <a:lumOff val="25000"/>
                  </a:schemeClr>
                </a:solidFill>
                <a:latin typeface="Meiryo" panose="020B0604030504040204" pitchFamily="34" charset="-128"/>
                <a:ea typeface="Meiryo" panose="020B0604030504040204" pitchFamily="34" charset="-128"/>
              </a:rPr>
              <a:t>だろう</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a:t>
            </a:r>
            <a:endParaRPr lang="en-US" altLang="ja-JP" sz="3600" dirty="0" smtClean="0">
              <a:solidFill>
                <a:schemeClr val="tx1">
                  <a:lumMod val="75000"/>
                  <a:lumOff val="25000"/>
                </a:schemeClr>
              </a:solidFill>
              <a:latin typeface="Meiryo" panose="020B0604030504040204" pitchFamily="34" charset="-128"/>
              <a:ea typeface="Meiryo" panose="020B0604030504040204" pitchFamily="34" charset="-128"/>
            </a:endParaRPr>
          </a:p>
          <a:p>
            <a:r>
              <a:rPr kumimoji="1"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・「～はどう変わったのだろう」</a:t>
            </a:r>
            <a:endParaRPr kumimoji="1"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7" name="テキスト ボックス 6">
            <a:extLst>
              <a:ext uri="{FF2B5EF4-FFF2-40B4-BE49-F238E27FC236}">
                <a16:creationId xmlns:a16="http://schemas.microsoft.com/office/drawing/2014/main" id="{1351F5AB-2A09-4304-FA29-5415952EA7FD}"/>
              </a:ext>
            </a:extLst>
          </p:cNvPr>
          <p:cNvSpPr txBox="1"/>
          <p:nvPr/>
        </p:nvSpPr>
        <p:spPr>
          <a:xfrm>
            <a:off x="419890" y="1218084"/>
            <a:ext cx="8356086" cy="792000"/>
          </a:xfrm>
          <a:prstGeom prst="rect">
            <a:avLst/>
          </a:prstGeom>
          <a:solidFill>
            <a:schemeClr val="accent2">
              <a:lumMod val="20000"/>
              <a:lumOff val="80000"/>
              <a:alpha val="70000"/>
            </a:schemeClr>
          </a:solidFill>
        </p:spPr>
        <p:txBody>
          <a:bodyPr wrap="square" rtlCol="0" anchor="ctr" anchorCtr="0">
            <a:noAutofit/>
          </a:bodyPr>
          <a:lstStyle/>
          <a:p>
            <a:pPr algn="ctr">
              <a:lnSpc>
                <a:spcPct val="150000"/>
              </a:lnSpc>
            </a:pP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（１）社会的事象から</a:t>
            </a:r>
            <a:r>
              <a:rPr lang="ja-JP" altLang="en-US" sz="3600" b="1" dirty="0" smtClean="0">
                <a:solidFill>
                  <a:schemeClr val="accent1"/>
                </a:solidFill>
                <a:latin typeface="Meiryo" panose="020B0604030504040204" pitchFamily="34" charset="-128"/>
                <a:ea typeface="Meiryo" panose="020B0604030504040204" pitchFamily="34" charset="-128"/>
              </a:rPr>
              <a:t>事実</a:t>
            </a:r>
            <a:r>
              <a:rPr lang="ja-JP" altLang="en-US" sz="3600" dirty="0" smtClean="0">
                <a:solidFill>
                  <a:schemeClr val="tx1">
                    <a:lumMod val="75000"/>
                    <a:lumOff val="25000"/>
                  </a:schemeClr>
                </a:solidFill>
                <a:latin typeface="Meiryo" panose="020B0604030504040204" pitchFamily="34" charset="-128"/>
                <a:ea typeface="Meiryo" panose="020B0604030504040204" pitchFamily="34" charset="-128"/>
              </a:rPr>
              <a:t>を捉える。</a:t>
            </a:r>
            <a:endParaRPr lang="en-US" altLang="ja-JP" sz="3600" dirty="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9" name="テキスト ボックス 8">
            <a:extLst>
              <a:ext uri="{FF2B5EF4-FFF2-40B4-BE49-F238E27FC236}">
                <a16:creationId xmlns:a16="http://schemas.microsoft.com/office/drawing/2014/main" id="{6FD71A2F-8478-2367-520F-0F39120E1A1E}"/>
              </a:ext>
            </a:extLst>
          </p:cNvPr>
          <p:cNvSpPr txBox="1"/>
          <p:nvPr/>
        </p:nvSpPr>
        <p:spPr>
          <a:xfrm>
            <a:off x="0" y="0"/>
            <a:ext cx="12192000" cy="900000"/>
          </a:xfrm>
          <a:prstGeom prst="rect">
            <a:avLst/>
          </a:prstGeom>
          <a:solidFill>
            <a:schemeClr val="accent1"/>
          </a:solidFill>
        </p:spPr>
        <p:txBody>
          <a:bodyPr wrap="square" rtlCol="0" anchor="ctr" anchorCtr="0">
            <a:noAutofit/>
          </a:bodyPr>
          <a:lstStyle/>
          <a:p>
            <a:pPr>
              <a:lnSpc>
                <a:spcPct val="150000"/>
              </a:lnSpc>
            </a:pPr>
            <a:r>
              <a:rPr lang="ja-JP" altLang="en-US" sz="3200" b="1" dirty="0">
                <a:solidFill>
                  <a:schemeClr val="bg1"/>
                </a:solidFill>
                <a:latin typeface="Meiryo" panose="020B0604030504040204" pitchFamily="34" charset="-128"/>
                <a:ea typeface="Meiryo" panose="020B0604030504040204" pitchFamily="34" charset="-128"/>
              </a:rPr>
              <a:t>　</a:t>
            </a:r>
            <a:r>
              <a:rPr lang="ja-JP" altLang="en-US" sz="3200" b="1" dirty="0" smtClean="0">
                <a:solidFill>
                  <a:schemeClr val="bg1"/>
                </a:solidFill>
                <a:latin typeface="Meiryo" panose="020B0604030504040204" pitchFamily="34" charset="-128"/>
                <a:ea typeface="Meiryo" panose="020B0604030504040204" pitchFamily="34" charset="-128"/>
              </a:rPr>
              <a:t>３　学習課題の種類</a:t>
            </a:r>
            <a:endParaRPr lang="en-US" altLang="ja-JP" sz="3200" b="1" dirty="0">
              <a:solidFill>
                <a:schemeClr val="bg1"/>
              </a:solidFill>
              <a:latin typeface="Meiryo" panose="020B0604030504040204" pitchFamily="34" charset="-128"/>
              <a:ea typeface="Meiryo" panose="020B0604030504040204" pitchFamily="34" charset="-128"/>
            </a:endParaRPr>
          </a:p>
        </p:txBody>
      </p:sp>
      <p:sp>
        <p:nvSpPr>
          <p:cNvPr id="10" name="テキスト ボックス 9"/>
          <p:cNvSpPr txBox="1"/>
          <p:nvPr/>
        </p:nvSpPr>
        <p:spPr>
          <a:xfrm>
            <a:off x="256856" y="4826125"/>
            <a:ext cx="6052504" cy="400110"/>
          </a:xfrm>
          <a:prstGeom prst="rect">
            <a:avLst/>
          </a:prstGeom>
          <a:noFill/>
        </p:spPr>
        <p:txBody>
          <a:bodyPr wrap="square" rtlCol="0">
            <a:spAutoFit/>
          </a:bodyPr>
          <a:lstStyle/>
          <a:p>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（例）小学校</a:t>
            </a:r>
            <a:r>
              <a:rPr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第３学年</a:t>
            </a:r>
            <a:r>
              <a:rPr kumimoji="1" lang="ja-JP" altLang="en-US" sz="2000" dirty="0" smtClean="0">
                <a:solidFill>
                  <a:schemeClr val="tx1">
                    <a:lumMod val="75000"/>
                    <a:lumOff val="25000"/>
                  </a:schemeClr>
                </a:solidFill>
                <a:latin typeface="メイリオ" panose="020B0604030504040204" pitchFamily="50" charset="-128"/>
                <a:ea typeface="メイリオ" panose="020B0604030504040204" pitchFamily="50" charset="-128"/>
              </a:rPr>
              <a:t>「地域の安全を守る働き」</a:t>
            </a:r>
            <a:endParaRPr kumimoji="1" lang="ja-JP" altLang="en-US" sz="20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5218A114-2C30-8AB3-C137-071D76771AD1}"/>
              </a:ext>
            </a:extLst>
          </p:cNvPr>
          <p:cNvSpPr txBox="1"/>
          <p:nvPr/>
        </p:nvSpPr>
        <p:spPr>
          <a:xfrm>
            <a:off x="419890" y="5219550"/>
            <a:ext cx="10695152" cy="523220"/>
          </a:xfrm>
          <a:prstGeom prst="rect">
            <a:avLst/>
          </a:prstGeom>
          <a:solidFill>
            <a:schemeClr val="bg1"/>
          </a:solidFill>
          <a:ln w="38100">
            <a:solidFill>
              <a:schemeClr val="accent1"/>
            </a:solidFill>
          </a:ln>
        </p:spPr>
        <p:txBody>
          <a:bodyPr wrap="square" rtlCol="0" anchor="ctr" anchorCtr="0">
            <a:spAutoFit/>
          </a:bodyPr>
          <a:lstStyle/>
          <a:p>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わたしたちのまちには、どんな消防施設があるのだろう。</a:t>
            </a:r>
            <a:endParaRPr kumimoji="1"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
        <p:nvSpPr>
          <p:cNvPr id="13" name="テキスト ボックス 12">
            <a:extLst>
              <a:ext uri="{FF2B5EF4-FFF2-40B4-BE49-F238E27FC236}">
                <a16:creationId xmlns:a16="http://schemas.microsoft.com/office/drawing/2014/main" id="{5218A114-2C30-8AB3-C137-071D76771AD1}"/>
              </a:ext>
            </a:extLst>
          </p:cNvPr>
          <p:cNvSpPr txBox="1"/>
          <p:nvPr/>
        </p:nvSpPr>
        <p:spPr>
          <a:xfrm>
            <a:off x="419890" y="5852580"/>
            <a:ext cx="10695152" cy="954107"/>
          </a:xfrm>
          <a:prstGeom prst="rect">
            <a:avLst/>
          </a:prstGeom>
          <a:solidFill>
            <a:schemeClr val="bg1"/>
          </a:solidFill>
          <a:ln w="38100">
            <a:solidFill>
              <a:schemeClr val="accent1"/>
            </a:solidFill>
          </a:ln>
        </p:spPr>
        <p:txBody>
          <a:bodyPr wrap="square" rtlCol="0" anchor="ctr" anchorCtr="0">
            <a:spAutoFit/>
          </a:bodyPr>
          <a:lstStyle/>
          <a:p>
            <a:r>
              <a:rPr lang="ja-JP" altLang="en-US" sz="2800" dirty="0">
                <a:solidFill>
                  <a:schemeClr val="tx1">
                    <a:lumMod val="75000"/>
                    <a:lumOff val="25000"/>
                  </a:schemeClr>
                </a:solidFill>
                <a:latin typeface="Meiryo" panose="020B0604030504040204" pitchFamily="34" charset="-128"/>
                <a:ea typeface="Meiryo" panose="020B0604030504040204" pitchFamily="34" charset="-128"/>
              </a:rPr>
              <a:t>火事</a:t>
            </a:r>
            <a:r>
              <a:rPr lang="ja-JP" altLang="en-US" sz="2800" dirty="0" smtClean="0">
                <a:solidFill>
                  <a:schemeClr val="tx1">
                    <a:lumMod val="75000"/>
                    <a:lumOff val="25000"/>
                  </a:schemeClr>
                </a:solidFill>
                <a:latin typeface="Meiryo" panose="020B0604030504040204" pitchFamily="34" charset="-128"/>
                <a:ea typeface="Meiryo" panose="020B0604030504040204" pitchFamily="34" charset="-128"/>
              </a:rPr>
              <a:t>の現場にすぐにかけつけるために、署員や地域の人はどのようにして連絡を取っているのだろう。</a:t>
            </a:r>
            <a:endParaRPr kumimoji="1" lang="en-US" altLang="ja-JP" sz="2800" dirty="0" smtClean="0">
              <a:solidFill>
                <a:schemeClr val="tx1">
                  <a:lumMod val="75000"/>
                  <a:lumOff val="25000"/>
                </a:schemeClr>
              </a:solidFill>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506467481"/>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2425</Words>
  <Application>Microsoft Office PowerPoint</Application>
  <PresentationFormat>ワイド画面</PresentationFormat>
  <Paragraphs>150</Paragraphs>
  <Slides>12</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Meiryo</vt:lpstr>
      <vt:lpstr>Meiryo</vt:lpstr>
      <vt:lpstr>游ゴシック</vt:lpstr>
      <vt:lpstr>游ゴシック Light</vt:lpstr>
      <vt:lpstr>Arial</vt:lpstr>
      <vt:lpstr>Office テーマ</vt:lpstr>
      <vt:lpstr>社会科の授業づくり 〜学習課題の在り方〜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社会科の授業づくり〜学習課題の在り方〜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社会科の授業づくり 〜学習課題の在り方〜</dc:title>
  <cp:lastModifiedBy>Gifu</cp:lastModifiedBy>
  <cp:revision>65</cp:revision>
  <dcterms:modified xsi:type="dcterms:W3CDTF">2023-03-23T09:42:59Z</dcterms:modified>
</cp:coreProperties>
</file>