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theme" Target="theme/theme1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viewProps" Target="viewProps.xml" />
  <Relationship Id="rId2" Type="http://schemas.openxmlformats.org/officeDocument/2006/relationships/slide" Target="slides/slide1.xml" />
  <Relationship Id="rId16" Type="http://schemas.openxmlformats.org/officeDocument/2006/relationships/presProps" Target="presProps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10" Type="http://schemas.openxmlformats.org/officeDocument/2006/relationships/slide" Target="slides/slide9.xml" />
  <Relationship Id="rId19" Type="http://schemas.openxmlformats.org/officeDocument/2006/relationships/tableStyles" Target="tableStyles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265FBC-A9F6-4EE1-84CE-80D55B566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838CBB-0E58-440B-90AA-C1B7EF6BA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614131-782A-41CC-9327-2DCBF469E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99707E-F100-412F-9A4E-096CA8C5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A2E208-DBD1-43F4-B0D4-7F50F12D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83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EC0416-2583-4253-B40E-0D0521F3F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CFCE7E-F631-4127-8500-6AA2B773D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130215-3228-48D7-960B-BCEF6C0E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085E2E-3F22-41E7-B69E-81B2D735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906A8-0D64-41EE-818B-82102C7F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2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F35287A-D9D3-4EDA-8056-333589328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B90F6D-7100-4798-AD7D-712559914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CB026E-9CF3-42F2-9679-0EEBEC124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E8C1F3-0683-4E0C-958E-B7B757F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72A2FD-58B4-49F2-BBE3-546CBAD4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35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11B314-6E5B-40C1-9F7A-581A3554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2FA1E8-B868-4D00-B35C-34B616550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514B6C-9351-464A-849F-9BEBCAE9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24CDE8-9EFE-4832-AF69-72BCBC915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6E5984-07EF-4948-95C2-26E90C42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51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BFD50-FD5F-4B8A-90DE-E6A9C756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FAA8F5-64B7-42ED-9A76-22D232DD4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D364BF-FB83-4352-9635-526CE40D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6F26AD-FE04-4C7C-AADA-8CC01686E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7E964A-F991-40B4-9334-64025CA8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42A0A7-4D13-4C4D-B80D-8665FFD3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E751C5-1C41-4E80-B6DF-6A8076E08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9D1BFA-3290-4332-97EA-ED1ABE3F7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77F2AC-503F-4E75-BA00-3C15AA07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147D28-60DF-42F1-A204-8E3ECD20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D1AFA7-E036-4653-A3E4-0EDFBC0CD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2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2E49A8-1659-4618-9D2F-A1158E396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7AC7F6-8678-4640-94CC-55378C4A3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E80971-8B3A-4E85-822C-CFA808E1B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D0B515-976A-4341-99DE-C06FB5B56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4BAE23-AB79-4E74-ACBC-1A5E7326D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A82181-781A-4537-AFFA-F9A05754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027BCE2-2475-4C35-8C15-85820B63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FFE4331-E821-4A67-9E98-811AA3F8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18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850242-0B0E-4949-9345-AB290667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60145A-29CE-4EB7-AFEE-1084C9C49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6ECCC6-1B7B-485F-A6BA-9D747C430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9D36F2-B254-4212-B238-28903DAB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32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8DFBED-FD6B-478D-8AE2-519A256A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CA4FE14-7685-450D-88D7-F72A441A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4AC254-E1B0-4352-8177-F63A1A8E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18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1F42C-449E-4737-B4FA-12F7A6280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736FC0-8827-441C-BA5E-BB91A9BD3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3866D3-43FA-4E60-A887-D4E917273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9D8062-C679-4D33-A715-33D9D8F0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F40631-7BDB-4B2A-A6C9-74326B24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923F8D-8A7D-450B-9502-8A2621DF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32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C5AAD-9AD5-4D64-81BE-7BC8F05D1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90F6A3E-1926-4CCA-9A73-72843FB27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106ECD-BC46-4BF6-B1B1-F5E40A01B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6BF8E6-EC9E-4558-B481-83AC64F7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412224-E747-4B46-ABC6-2BC578CE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986E38-182F-44BF-863D-391CC1BC4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524724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E40BFCE-903E-4C0C-911F-5CE5D2ADA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6AB080-37EE-4E8C-9CE4-D4FAA4173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6EBADF-4CFA-49E3-B01E-6B0FA80F6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AC84-60FB-4169-ACA5-1A337BABA5B4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F21A9C-E1C5-4D4F-9E2D-0AA14A222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922FE5-8CA6-44A6-83B4-6CBEBB305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BFA5-EE32-49BB-B336-37BD27D9F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7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jpeg" />
  <Relationship Id="rId1" Type="http://schemas.openxmlformats.org/officeDocument/2006/relationships/slideLayout" Target="../slideLayouts/slideLayout1.xml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jpeg" />
  <Relationship Id="rId1" Type="http://schemas.openxmlformats.org/officeDocument/2006/relationships/slideLayout" Target="../slideLayouts/slideLayout1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gif" />
  <Relationship Id="rId1" Type="http://schemas.openxmlformats.org/officeDocument/2006/relationships/slideLayout" Target="../slideLayouts/slideLayout1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1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7260" y="1906438"/>
            <a:ext cx="9512060" cy="1915063"/>
          </a:xfrm>
        </p:spPr>
        <p:txBody>
          <a:bodyPr/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わかりやすい説明を考える</a:t>
            </a:r>
          </a:p>
        </p:txBody>
      </p:sp>
    </p:spTree>
    <p:extLst>
      <p:ext uri="{BB962C8B-B14F-4D97-AF65-F5344CB8AC3E}">
        <p14:creationId xmlns:p14="http://schemas.microsoft.com/office/powerpoint/2010/main" val="195679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342" y="280162"/>
            <a:ext cx="10064956" cy="1120800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③やってみよう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C67922C-B669-D3B3-8034-BEAE725A1E15}"/>
              </a:ext>
            </a:extLst>
          </p:cNvPr>
          <p:cNvGrpSpPr/>
          <p:nvPr/>
        </p:nvGrpSpPr>
        <p:grpSpPr>
          <a:xfrm>
            <a:off x="5159229" y="1783530"/>
            <a:ext cx="6733875" cy="4376057"/>
            <a:chOff x="2515766" y="1761117"/>
            <a:chExt cx="6936143" cy="4443740"/>
          </a:xfrm>
        </p:grpSpPr>
        <p:pic>
          <p:nvPicPr>
            <p:cNvPr id="1026" name="Picture 2" descr="ソース画像を表示">
              <a:extLst>
                <a:ext uri="{FF2B5EF4-FFF2-40B4-BE49-F238E27FC236}">
                  <a16:creationId xmlns:a16="http://schemas.microsoft.com/office/drawing/2014/main" id="{A92C97A8-BE34-8D4B-4A45-9FD85EF43A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766" y="1761117"/>
              <a:ext cx="6936143" cy="4443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7AFD3745-163F-BB1A-2C31-AA8A4C11B9B9}"/>
                </a:ext>
              </a:extLst>
            </p:cNvPr>
            <p:cNvSpPr/>
            <p:nvPr/>
          </p:nvSpPr>
          <p:spPr>
            <a:xfrm>
              <a:off x="2515766" y="1761117"/>
              <a:ext cx="6936143" cy="444374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タイトル 1">
            <a:extLst>
              <a:ext uri="{FF2B5EF4-FFF2-40B4-BE49-F238E27FC236}">
                <a16:creationId xmlns:a16="http://schemas.microsoft.com/office/drawing/2014/main" id="{B52B2271-B63D-D58C-FD5A-DD651CB66770}"/>
              </a:ext>
            </a:extLst>
          </p:cNvPr>
          <p:cNvSpPr txBox="1">
            <a:spLocks/>
          </p:cNvSpPr>
          <p:nvPr/>
        </p:nvSpPr>
        <p:spPr>
          <a:xfrm>
            <a:off x="298896" y="2348917"/>
            <a:ext cx="4992382" cy="200496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フランス国旗を</a:t>
            </a:r>
            <a:endParaRPr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見たことがない人でも描けるように説明してみよう。</a:t>
            </a:r>
          </a:p>
        </p:txBody>
      </p:sp>
    </p:spTree>
    <p:extLst>
      <p:ext uri="{BB962C8B-B14F-4D97-AF65-F5344CB8AC3E}">
        <p14:creationId xmlns:p14="http://schemas.microsoft.com/office/powerpoint/2010/main" val="5712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342" y="280162"/>
            <a:ext cx="10064956" cy="1120800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③やってみよう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C67922C-B669-D3B3-8034-BEAE725A1E15}"/>
              </a:ext>
            </a:extLst>
          </p:cNvPr>
          <p:cNvGrpSpPr/>
          <p:nvPr/>
        </p:nvGrpSpPr>
        <p:grpSpPr>
          <a:xfrm>
            <a:off x="2919680" y="2069954"/>
            <a:ext cx="5394121" cy="3466721"/>
            <a:chOff x="2515766" y="1761117"/>
            <a:chExt cx="6936143" cy="4443740"/>
          </a:xfrm>
        </p:grpSpPr>
        <p:pic>
          <p:nvPicPr>
            <p:cNvPr id="1026" name="Picture 2" descr="ソース画像を表示">
              <a:extLst>
                <a:ext uri="{FF2B5EF4-FFF2-40B4-BE49-F238E27FC236}">
                  <a16:creationId xmlns:a16="http://schemas.microsoft.com/office/drawing/2014/main" id="{A92C97A8-BE34-8D4B-4A45-9FD85EF43A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766" y="1761117"/>
              <a:ext cx="6936143" cy="4443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7AFD3745-163F-BB1A-2C31-AA8A4C11B9B9}"/>
                </a:ext>
              </a:extLst>
            </p:cNvPr>
            <p:cNvSpPr/>
            <p:nvPr/>
          </p:nvSpPr>
          <p:spPr>
            <a:xfrm>
              <a:off x="2515766" y="1761117"/>
              <a:ext cx="6936143" cy="444374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タイトル 1">
            <a:extLst>
              <a:ext uri="{FF2B5EF4-FFF2-40B4-BE49-F238E27FC236}">
                <a16:creationId xmlns:a16="http://schemas.microsoft.com/office/drawing/2014/main" id="{B52B2271-B63D-D58C-FD5A-DD651CB66770}"/>
              </a:ext>
            </a:extLst>
          </p:cNvPr>
          <p:cNvSpPr txBox="1">
            <a:spLocks/>
          </p:cNvSpPr>
          <p:nvPr/>
        </p:nvSpPr>
        <p:spPr>
          <a:xfrm>
            <a:off x="1204906" y="1321325"/>
            <a:ext cx="3895600" cy="7484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必要な情報は？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9C4338B-CEB0-CDDB-BC83-6587F350F17B}"/>
              </a:ext>
            </a:extLst>
          </p:cNvPr>
          <p:cNvSpPr txBox="1">
            <a:spLocks/>
          </p:cNvSpPr>
          <p:nvPr/>
        </p:nvSpPr>
        <p:spPr>
          <a:xfrm>
            <a:off x="8558400" y="3558012"/>
            <a:ext cx="3286856" cy="11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どんな事実が</a:t>
            </a:r>
            <a:endParaRPr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/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言える？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A58CC439-7024-5D4C-0F4C-FA60EA9B83C3}"/>
              </a:ext>
            </a:extLst>
          </p:cNvPr>
          <p:cNvSpPr txBox="1">
            <a:spLocks/>
          </p:cNvSpPr>
          <p:nvPr/>
        </p:nvSpPr>
        <p:spPr>
          <a:xfrm>
            <a:off x="352026" y="5272945"/>
            <a:ext cx="5836253" cy="11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どういう順番で説明する？</a:t>
            </a:r>
          </a:p>
        </p:txBody>
      </p:sp>
    </p:spTree>
    <p:extLst>
      <p:ext uri="{BB962C8B-B14F-4D97-AF65-F5344CB8AC3E}">
        <p14:creationId xmlns:p14="http://schemas.microsoft.com/office/powerpoint/2010/main" val="185364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615" y="120772"/>
            <a:ext cx="10064956" cy="1120800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よい説明の例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305B31E8-2138-461A-BE5C-2F11D72E939A}"/>
              </a:ext>
            </a:extLst>
          </p:cNvPr>
          <p:cNvSpPr txBox="1">
            <a:spLocks/>
          </p:cNvSpPr>
          <p:nvPr/>
        </p:nvSpPr>
        <p:spPr>
          <a:xfrm>
            <a:off x="798699" y="1393234"/>
            <a:ext cx="10064956" cy="5151488"/>
          </a:xfrm>
          <a:prstGeom prst="rect">
            <a:avLst/>
          </a:prstGeom>
          <a:ln w="76200">
            <a:solidFill>
              <a:srgbClr val="0070C0"/>
            </a:solidFill>
          </a:ln>
        </p:spPr>
        <p:txBody>
          <a:bodyPr vert="horz" lIns="91440" tIns="45720" rIns="91440" bIns="2520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フランス国旗は横長の長方形で、縦横の比率は２対３です。模様は縦じまで３本のしまの幅は均等です。色は３色で、左から青、白、赤の順番で並んでいます。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12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837" y="31280"/>
            <a:ext cx="10064956" cy="1120800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おまけ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B52B2271-B63D-D58C-FD5A-DD651CB66770}"/>
              </a:ext>
            </a:extLst>
          </p:cNvPr>
          <p:cNvSpPr txBox="1">
            <a:spLocks/>
          </p:cNvSpPr>
          <p:nvPr/>
        </p:nvSpPr>
        <p:spPr>
          <a:xfrm>
            <a:off x="1229305" y="1252314"/>
            <a:ext cx="9733389" cy="7484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セーシェル共和国の国旗を説明してみよう</a:t>
            </a:r>
            <a:endParaRPr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Picture 2" descr="https://wood.co.jp/11-design/emblem/fl/lsc.gif">
            <a:extLst>
              <a:ext uri="{FF2B5EF4-FFF2-40B4-BE49-F238E27FC236}">
                <a16:creationId xmlns:a16="http://schemas.microsoft.com/office/drawing/2014/main" id="{90083AE7-22E7-4483-A69F-DA83CB88C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466" y="2101026"/>
            <a:ext cx="6575908" cy="444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4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615" y="379564"/>
            <a:ext cx="10064956" cy="785002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説明例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305B31E8-2138-461A-BE5C-2F11D72E939A}"/>
              </a:ext>
            </a:extLst>
          </p:cNvPr>
          <p:cNvSpPr txBox="1">
            <a:spLocks/>
          </p:cNvSpPr>
          <p:nvPr/>
        </p:nvSpPr>
        <p:spPr>
          <a:xfrm>
            <a:off x="798699" y="1393234"/>
            <a:ext cx="10064956" cy="5151488"/>
          </a:xfrm>
          <a:prstGeom prst="rect">
            <a:avLst/>
          </a:prstGeom>
          <a:ln w="76200">
            <a:solidFill>
              <a:srgbClr val="0070C0"/>
            </a:solidFill>
          </a:ln>
        </p:spPr>
        <p:txBody>
          <a:bodyPr vert="horz" lIns="91440" tIns="45720" rIns="91440" bIns="2520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3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セーシェル共和国の国旗は横長の長方形です。長方形の上の辺を三等分する点を作り、右の辺を三等分する点を作ります。左下の頂点から先ほど作った４つの点に向かって直線を引きます。ここにできた空間が左上から右下に向けて青、黄、赤、白、緑の順で並んでいます。</a:t>
            </a:r>
            <a:endParaRPr lang="en-US" altLang="ja-JP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34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615" y="120771"/>
            <a:ext cx="9444487" cy="1121433"/>
          </a:xfrm>
        </p:spPr>
        <p:txBody>
          <a:bodyPr>
            <a:normAutofit fontScale="90000"/>
          </a:bodyPr>
          <a:lstStyle/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①次の説明をもとに絵を描いてみよう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305B31E8-2138-461A-BE5C-2F11D72E939A}"/>
              </a:ext>
            </a:extLst>
          </p:cNvPr>
          <p:cNvSpPr txBox="1">
            <a:spLocks/>
          </p:cNvSpPr>
          <p:nvPr/>
        </p:nvSpPr>
        <p:spPr>
          <a:xfrm>
            <a:off x="1472665" y="1636295"/>
            <a:ext cx="9172876" cy="4119612"/>
          </a:xfrm>
          <a:prstGeom prst="rect">
            <a:avLst/>
          </a:prstGeom>
          <a:ln w="76200">
            <a:solidFill>
              <a:srgbClr val="0070C0"/>
            </a:solidFill>
          </a:ln>
        </p:spPr>
        <p:txBody>
          <a:bodyPr vert="horz" lIns="91440" tIns="45720" rIns="91440" bIns="2520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これはかっこいい時計です。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十時十分を指しています。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形は長方形で、文字盤は白です。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枠はこげ茶色で、数字は赤です。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92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372" y="178523"/>
            <a:ext cx="4867402" cy="1121433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実際の時計は</a:t>
            </a:r>
            <a:r>
              <a:rPr kumimoji="1" lang="en-US" altLang="ja-JP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A485FB8-EAA2-B065-ABE9-21DCCA2C8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428" y="1257672"/>
            <a:ext cx="8229143" cy="542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615" y="120772"/>
            <a:ext cx="10064956" cy="1120800"/>
          </a:xfrm>
        </p:spPr>
        <p:txBody>
          <a:bodyPr>
            <a:normAutofit fontScale="90000"/>
          </a:bodyPr>
          <a:lstStyle/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この説明をよりわかりやすくするには</a:t>
            </a:r>
            <a:r>
              <a:rPr lang="en-US" altLang="ja-JP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305B31E8-2138-461A-BE5C-2F11D72E939A}"/>
              </a:ext>
            </a:extLst>
          </p:cNvPr>
          <p:cNvSpPr txBox="1">
            <a:spLocks/>
          </p:cNvSpPr>
          <p:nvPr/>
        </p:nvSpPr>
        <p:spPr>
          <a:xfrm>
            <a:off x="1598500" y="1711575"/>
            <a:ext cx="9172876" cy="4119612"/>
          </a:xfrm>
          <a:prstGeom prst="rect">
            <a:avLst/>
          </a:prstGeom>
          <a:ln w="76200">
            <a:solidFill>
              <a:srgbClr val="0070C0"/>
            </a:solidFill>
          </a:ln>
        </p:spPr>
        <p:txBody>
          <a:bodyPr vert="horz" lIns="91440" tIns="45720" rIns="91440" bIns="2520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これはかっこいい時計です。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十時十分を指しています。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形は長方形で、文字盤は白です。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枠はこげ茶色で、数字は赤です。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次の値と等しい 3">
            <a:extLst>
              <a:ext uri="{FF2B5EF4-FFF2-40B4-BE49-F238E27FC236}">
                <a16:creationId xmlns:a16="http://schemas.microsoft.com/office/drawing/2014/main" id="{0EDBC347-BF0D-408A-3378-99B0A5A2126B}"/>
              </a:ext>
            </a:extLst>
          </p:cNvPr>
          <p:cNvSpPr/>
          <p:nvPr/>
        </p:nvSpPr>
        <p:spPr>
          <a:xfrm>
            <a:off x="2898397" y="2122477"/>
            <a:ext cx="3749878" cy="327170"/>
          </a:xfrm>
          <a:prstGeom prst="mathEqual">
            <a:avLst>
              <a:gd name="adj1" fmla="val 23520"/>
              <a:gd name="adj2" fmla="val 3227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EFD6706-4430-B8DE-5D95-983D9843D4D5}"/>
              </a:ext>
            </a:extLst>
          </p:cNvPr>
          <p:cNvSpPr/>
          <p:nvPr/>
        </p:nvSpPr>
        <p:spPr>
          <a:xfrm>
            <a:off x="5150840" y="1253316"/>
            <a:ext cx="2541865" cy="553672"/>
          </a:xfrm>
          <a:prstGeom prst="wedgeRoundRectCallout">
            <a:avLst>
              <a:gd name="adj1" fmla="val -11683"/>
              <a:gd name="adj2" fmla="val 8674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アナログのかけ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1A6263BB-764D-EC66-71F3-B1EBFBC8E766}"/>
              </a:ext>
            </a:extLst>
          </p:cNvPr>
          <p:cNvSpPr/>
          <p:nvPr/>
        </p:nvSpPr>
        <p:spPr>
          <a:xfrm>
            <a:off x="159391" y="2516697"/>
            <a:ext cx="1617676" cy="553672"/>
          </a:xfrm>
          <a:prstGeom prst="wedgeRoundRectCallout">
            <a:avLst>
              <a:gd name="adj1" fmla="val 43337"/>
              <a:gd name="adj2" fmla="val 8522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黒い針が</a:t>
            </a:r>
            <a:endParaRPr kumimoji="1" lang="ja-JP" altLang="en-US" sz="2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00F0DCDA-436D-B1F6-CC9E-1D427E4D2979}"/>
              </a:ext>
            </a:extLst>
          </p:cNvPr>
          <p:cNvSpPr/>
          <p:nvPr/>
        </p:nvSpPr>
        <p:spPr>
          <a:xfrm>
            <a:off x="159390" y="3494545"/>
            <a:ext cx="1617676" cy="553672"/>
          </a:xfrm>
          <a:prstGeom prst="wedgeRoundRectCallout">
            <a:avLst>
              <a:gd name="adj1" fmla="val 119050"/>
              <a:gd name="adj2" fmla="val 6553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横長の</a:t>
            </a:r>
          </a:p>
        </p:txBody>
      </p:sp>
    </p:spTree>
    <p:extLst>
      <p:ext uri="{BB962C8B-B14F-4D97-AF65-F5344CB8AC3E}">
        <p14:creationId xmlns:p14="http://schemas.microsoft.com/office/powerpoint/2010/main" val="16449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615" y="120772"/>
            <a:ext cx="9846842" cy="1120800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②わかりやすい説明のポイント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0A7418C-93E3-A2A9-81E6-0B3EFFBDA879}"/>
              </a:ext>
            </a:extLst>
          </p:cNvPr>
          <p:cNvSpPr txBox="1">
            <a:spLocks/>
          </p:cNvSpPr>
          <p:nvPr/>
        </p:nvSpPr>
        <p:spPr>
          <a:xfrm>
            <a:off x="226503" y="1355351"/>
            <a:ext cx="7717871" cy="11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・意見ではなく事実を述べる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28A21AA5-BA8A-9CDF-4E92-AF3A6BCDE84D}"/>
              </a:ext>
            </a:extLst>
          </p:cNvPr>
          <p:cNvSpPr txBox="1">
            <a:spLocks/>
          </p:cNvSpPr>
          <p:nvPr/>
        </p:nvSpPr>
        <p:spPr>
          <a:xfrm>
            <a:off x="672517" y="2782877"/>
            <a:ext cx="8219813" cy="16632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60000"/>
              </a:lnSpc>
            </a:pPr>
            <a:r>
              <a:rPr lang="ja-JP" altLang="en-US" sz="44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意見</a:t>
            </a:r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の例：この時計は</a:t>
            </a:r>
            <a:r>
              <a:rPr lang="ja-JP" altLang="en-US" sz="42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かっこいい</a:t>
            </a:r>
            <a:endParaRPr lang="en-US" altLang="ja-JP" sz="4400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60000"/>
              </a:lnSpc>
            </a:pPr>
            <a:r>
              <a:rPr lang="ja-JP" altLang="en-US" sz="4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事実</a:t>
            </a:r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の例：この時計は</a:t>
            </a:r>
            <a:r>
              <a:rPr lang="ja-JP" altLang="en-US" sz="4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横長の長方形</a:t>
            </a:r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だ</a:t>
            </a:r>
            <a:endParaRPr lang="en-US" altLang="ja-JP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593633B0-4FB1-E31A-652C-13D607441D60}"/>
              </a:ext>
            </a:extLst>
          </p:cNvPr>
          <p:cNvSpPr txBox="1">
            <a:spLocks/>
          </p:cNvSpPr>
          <p:nvPr/>
        </p:nvSpPr>
        <p:spPr>
          <a:xfrm>
            <a:off x="546681" y="4752891"/>
            <a:ext cx="9620776" cy="10620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60000"/>
              </a:lnSpc>
            </a:pPr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＊意見は人それぞれ、事実は誰が見ても同じ</a:t>
            </a:r>
            <a:endParaRPr lang="en-US" altLang="ja-JP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378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615" y="120772"/>
            <a:ext cx="9846842" cy="1120800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②わかりやすい説明のポイント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0A7418C-93E3-A2A9-81E6-0B3EFFBDA879}"/>
              </a:ext>
            </a:extLst>
          </p:cNvPr>
          <p:cNvSpPr txBox="1">
            <a:spLocks/>
          </p:cNvSpPr>
          <p:nvPr/>
        </p:nvSpPr>
        <p:spPr>
          <a:xfrm>
            <a:off x="151002" y="1414073"/>
            <a:ext cx="7717871" cy="11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・必要な情報を整理する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593633B0-4FB1-E31A-652C-13D607441D60}"/>
              </a:ext>
            </a:extLst>
          </p:cNvPr>
          <p:cNvSpPr txBox="1">
            <a:spLocks/>
          </p:cNvSpPr>
          <p:nvPr/>
        </p:nvSpPr>
        <p:spPr>
          <a:xfrm>
            <a:off x="890630" y="3118435"/>
            <a:ext cx="10845568" cy="211629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60000"/>
              </a:lnSpc>
            </a:pPr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＊例えば、「形は長方形」だけだと</a:t>
            </a:r>
            <a:endParaRPr lang="en-US" altLang="ja-JP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lnSpc>
                <a:spcPct val="160000"/>
              </a:lnSpc>
            </a:pPr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縦長か横長かわからない！</a:t>
            </a:r>
            <a:endParaRPr lang="en-US" altLang="ja-JP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64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615" y="120772"/>
            <a:ext cx="9846842" cy="1120800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②わかりやすい説明のポイント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0A7418C-93E3-A2A9-81E6-0B3EFFBDA879}"/>
              </a:ext>
            </a:extLst>
          </p:cNvPr>
          <p:cNvSpPr txBox="1">
            <a:spLocks/>
          </p:cNvSpPr>
          <p:nvPr/>
        </p:nvSpPr>
        <p:spPr>
          <a:xfrm>
            <a:off x="151002" y="1414073"/>
            <a:ext cx="8900719" cy="11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・大きな情報から順番に並べる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593633B0-4FB1-E31A-652C-13D607441D60}"/>
              </a:ext>
            </a:extLst>
          </p:cNvPr>
          <p:cNvSpPr txBox="1">
            <a:spLocks/>
          </p:cNvSpPr>
          <p:nvPr/>
        </p:nvSpPr>
        <p:spPr>
          <a:xfrm>
            <a:off x="1301691" y="3052108"/>
            <a:ext cx="9394273" cy="211629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60000"/>
              </a:lnSpc>
            </a:pPr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＊例えば、「形」がわからないと</a:t>
            </a:r>
            <a:endParaRPr lang="en-US" altLang="ja-JP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l">
              <a:lnSpc>
                <a:spcPct val="160000"/>
              </a:lnSpc>
            </a:pPr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「色」を塗ることができない</a:t>
            </a:r>
            <a:endParaRPr lang="en-US" altLang="ja-JP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40C31B-EFAA-47ED-ABB1-7110B66B210E}"/>
              </a:ext>
            </a:extLst>
          </p:cNvPr>
          <p:cNvSpPr/>
          <p:nvPr/>
        </p:nvSpPr>
        <p:spPr>
          <a:xfrm>
            <a:off x="2751589" y="5738069"/>
            <a:ext cx="1719743" cy="461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7C2D3FA6-1814-1110-2A5C-7F1A38306ECB}"/>
              </a:ext>
            </a:extLst>
          </p:cNvPr>
          <p:cNvSpPr/>
          <p:nvPr/>
        </p:nvSpPr>
        <p:spPr>
          <a:xfrm>
            <a:off x="4676164" y="5790500"/>
            <a:ext cx="1419836" cy="356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B5E37A-DC00-57B2-A236-975DB16977F0}"/>
              </a:ext>
            </a:extLst>
          </p:cNvPr>
          <p:cNvSpPr/>
          <p:nvPr/>
        </p:nvSpPr>
        <p:spPr>
          <a:xfrm>
            <a:off x="6313414" y="5738069"/>
            <a:ext cx="1719743" cy="46139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29E7B59A-0E7A-E566-DC57-7F58DC0A01FA}"/>
              </a:ext>
            </a:extLst>
          </p:cNvPr>
          <p:cNvSpPr/>
          <p:nvPr/>
        </p:nvSpPr>
        <p:spPr>
          <a:xfrm>
            <a:off x="260058" y="6073626"/>
            <a:ext cx="2382474" cy="541091"/>
          </a:xfrm>
          <a:prstGeom prst="wedgeRoundRectCallout">
            <a:avLst>
              <a:gd name="adj1" fmla="val 50119"/>
              <a:gd name="adj2" fmla="val -7548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形は長方形です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25C3D1EE-2663-DF4A-A470-90CDB0BA5BAB}"/>
              </a:ext>
            </a:extLst>
          </p:cNvPr>
          <p:cNvSpPr/>
          <p:nvPr/>
        </p:nvSpPr>
        <p:spPr>
          <a:xfrm>
            <a:off x="8692392" y="6094600"/>
            <a:ext cx="1843745" cy="541091"/>
          </a:xfrm>
          <a:prstGeom prst="wedgeRoundRectCallout">
            <a:avLst>
              <a:gd name="adj1" fmla="val -76493"/>
              <a:gd name="adj2" fmla="val -5688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色は赤です</a:t>
            </a:r>
          </a:p>
        </p:txBody>
      </p:sp>
    </p:spTree>
    <p:extLst>
      <p:ext uri="{BB962C8B-B14F-4D97-AF65-F5344CB8AC3E}">
        <p14:creationId xmlns:p14="http://schemas.microsoft.com/office/powerpoint/2010/main" val="391948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615" y="120772"/>
            <a:ext cx="10064956" cy="1120800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この説明の順番も</a:t>
            </a:r>
            <a:r>
              <a:rPr lang="en-US" altLang="ja-JP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305B31E8-2138-461A-BE5C-2F11D72E939A}"/>
              </a:ext>
            </a:extLst>
          </p:cNvPr>
          <p:cNvSpPr txBox="1">
            <a:spLocks/>
          </p:cNvSpPr>
          <p:nvPr/>
        </p:nvSpPr>
        <p:spPr>
          <a:xfrm>
            <a:off x="798699" y="1585740"/>
            <a:ext cx="10064956" cy="4119612"/>
          </a:xfrm>
          <a:prstGeom prst="rect">
            <a:avLst/>
          </a:prstGeom>
          <a:ln w="76200">
            <a:solidFill>
              <a:srgbClr val="0070C0"/>
            </a:solidFill>
          </a:ln>
        </p:spPr>
        <p:txBody>
          <a:bodyPr vert="horz" lIns="91440" tIns="45720" rIns="91440" bIns="2520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これはアナログのかけ時計です。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黒い針が十時十分を指しています。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形は横長の長方形で、文字盤は白です。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枠はこげ茶色で、数字は赤です。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08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4E87-7B66-4CA8-B0DD-CA4C90A28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615" y="120772"/>
            <a:ext cx="10064956" cy="1120800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この方がよりわかりやすい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305B31E8-2138-461A-BE5C-2F11D72E939A}"/>
              </a:ext>
            </a:extLst>
          </p:cNvPr>
          <p:cNvSpPr txBox="1">
            <a:spLocks/>
          </p:cNvSpPr>
          <p:nvPr/>
        </p:nvSpPr>
        <p:spPr>
          <a:xfrm>
            <a:off x="798699" y="1585740"/>
            <a:ext cx="10299936" cy="4119612"/>
          </a:xfrm>
          <a:prstGeom prst="rect">
            <a:avLst/>
          </a:prstGeom>
          <a:ln w="76200">
            <a:solidFill>
              <a:srgbClr val="0070C0"/>
            </a:solidFill>
          </a:ln>
        </p:spPr>
        <p:txBody>
          <a:bodyPr vert="horz" lIns="91440" tIns="45720" rIns="91440" bIns="2520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これはアナログのかけ時計です。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形は横長の長方形で、枠はこげ茶色です。文字盤は白で、数字は赤です。 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4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黒い針が十時十分を指しています。</a:t>
            </a:r>
            <a:endParaRPr lang="en-US" altLang="ja-JP" sz="4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88919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24c30c7-6183-4bbf-8f5a-0619846ff2e2_Enabled">
    <vt:lpwstr>true</vt:lpwstr>
  </property>
  <property fmtid="{D5CDD505-2E9C-101B-9397-08002B2CF9AE}" pid="3" name="MSIP_Label_624c30c7-6183-4bbf-8f5a-0619846ff2e2_SetDate">
    <vt:lpwstr>2022-09-07T03:49:51Z</vt:lpwstr>
  </property>
  <property fmtid="{D5CDD505-2E9C-101B-9397-08002B2CF9AE}" pid="4" name="MSIP_Label_624c30c7-6183-4bbf-8f5a-0619846ff2e2_Method">
    <vt:lpwstr>Standard</vt:lpwstr>
  </property>
  <property fmtid="{D5CDD505-2E9C-101B-9397-08002B2CF9AE}" pid="5" name="MSIP_Label_624c30c7-6183-4bbf-8f5a-0619846ff2e2_Name">
    <vt:lpwstr>組織外公開</vt:lpwstr>
  </property>
  <property fmtid="{D5CDD505-2E9C-101B-9397-08002B2CF9AE}" pid="6" name="MSIP_Label_624c30c7-6183-4bbf-8f5a-0619846ff2e2_SiteId">
    <vt:lpwstr>2c12496b-3cf3-4d5b-b8fe-9b6a510058d9</vt:lpwstr>
  </property>
  <property fmtid="{D5CDD505-2E9C-101B-9397-08002B2CF9AE}" pid="7" name="MSIP_Label_624c30c7-6183-4bbf-8f5a-0619846ff2e2_ActionId">
    <vt:lpwstr>3c3cc6ac-3f6c-4de4-9ace-6396d80a598d</vt:lpwstr>
  </property>
  <property fmtid="{D5CDD505-2E9C-101B-9397-08002B2CF9AE}" pid="8" name="MSIP_Label_624c30c7-6183-4bbf-8f5a-0619846ff2e2_ContentBits">
    <vt:lpwstr>0</vt:lpwstr>
  </property>
</Properties>
</file>