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0" r:id="rId4"/>
    <p:sldId id="258" r:id="rId5"/>
    <p:sldId id="266" r:id="rId6"/>
    <p:sldId id="267" r:id="rId7"/>
    <p:sldId id="268" r:id="rId8"/>
    <p:sldId id="262" r:id="rId9"/>
    <p:sldId id="263" r:id="rId10"/>
    <p:sldId id="264" r:id="rId11"/>
    <p:sldId id="265" r:id="rId12"/>
    <p:sldId id="269" r:id="rId13"/>
    <p:sldId id="259" r:id="rId14"/>
    <p:sldId id="270"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58870"/>
  </p:normalViewPr>
  <p:slideViewPr>
    <p:cSldViewPr snapToGrid="0">
      <p:cViewPr varScale="1">
        <p:scale>
          <a:sx n="66" d="100"/>
          <a:sy n="66" d="100"/>
        </p:scale>
        <p:origin x="1958" y="43"/>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08C4E-D542-F54E-BFF2-D95B37DE9E0A}"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D265A-0AAD-4D4A-B33F-4F56816162F2}" type="slidenum">
              <a:rPr kumimoji="1" lang="ja-JP" altLang="en-US" smtClean="0"/>
              <a:t>‹#›</a:t>
            </a:fld>
            <a:endParaRPr kumimoji="1" lang="ja-JP" altLang="en-US"/>
          </a:p>
        </p:txBody>
      </p:sp>
    </p:spTree>
    <p:extLst>
      <p:ext uri="{BB962C8B-B14F-4D97-AF65-F5344CB8AC3E}">
        <p14:creationId xmlns:p14="http://schemas.microsoft.com/office/powerpoint/2010/main" val="34006991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これは、社会科の授業づくりについて説明しているスライドです。</a:t>
            </a:r>
            <a:endParaRPr kumimoji="1" lang="en-US" altLang="ja-JP" dirty="0"/>
          </a:p>
          <a:p>
            <a:r>
              <a:rPr kumimoji="1" lang="ja-JP" altLang="en-US"/>
              <a:t>今回は、「問題解決的な学習」の進め方について説明します。</a:t>
            </a:r>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1</a:t>
            </a:fld>
            <a:endParaRPr kumimoji="1" lang="ja-JP" altLang="en-US"/>
          </a:p>
        </p:txBody>
      </p:sp>
    </p:spTree>
    <p:extLst>
      <p:ext uri="{BB962C8B-B14F-4D97-AF65-F5344CB8AC3E}">
        <p14:creationId xmlns:p14="http://schemas.microsoft.com/office/powerpoint/2010/main" val="2707508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問題解決的な学習のポイントの４つ目は、「追究結果を振り返ってまとめる」ことです</a:t>
            </a:r>
            <a:r>
              <a:rPr lang="ja-JP" altLang="en-US" dirty="0" smtClean="0"/>
              <a:t>。</a:t>
            </a:r>
            <a:endParaRPr lang="en-US" altLang="ja-JP" dirty="0" smtClean="0"/>
          </a:p>
          <a:p>
            <a:endParaRPr lang="en-US" altLang="ja-JP" dirty="0"/>
          </a:p>
          <a:p>
            <a:r>
              <a:rPr lang="ja-JP" altLang="en-US" dirty="0" smtClean="0"/>
              <a:t>平成</a:t>
            </a:r>
            <a:r>
              <a:rPr lang="en-US" altLang="ja-JP" dirty="0"/>
              <a:t>29</a:t>
            </a:r>
            <a:r>
              <a:rPr lang="ja-JP" altLang="en-US" dirty="0"/>
              <a:t>年告示の学習指導要領解説社会編では、追究結果をまとめる技能について「社会的事象等について調べまとめる技能」としてまとめています。</a:t>
            </a:r>
            <a:endParaRPr lang="en-US" altLang="ja-JP" dirty="0"/>
          </a:p>
          <a:p>
            <a:endParaRPr lang="en-US" altLang="ja-JP" dirty="0" smtClean="0"/>
          </a:p>
          <a:p>
            <a:r>
              <a:rPr lang="ja-JP" altLang="en-US" dirty="0" smtClean="0"/>
              <a:t>１つ目</a:t>
            </a:r>
            <a:r>
              <a:rPr lang="ja-JP" altLang="en-US" dirty="0"/>
              <a:t>は、基礎資料として自分のメモにまとめたり、数値の情報をグラフに転換したりする技能です。</a:t>
            </a:r>
            <a:endParaRPr lang="en-US" altLang="ja-JP" dirty="0"/>
          </a:p>
          <a:p>
            <a:endParaRPr lang="en-US" altLang="ja-JP" dirty="0" smtClean="0"/>
          </a:p>
          <a:p>
            <a:r>
              <a:rPr lang="ja-JP" altLang="en-US" dirty="0" smtClean="0"/>
              <a:t>２つ目</a:t>
            </a:r>
            <a:r>
              <a:rPr lang="ja-JP" altLang="en-US" dirty="0"/>
              <a:t>は、分類・整理して項目やカテゴリー、年表や白地図などにまとめる技能です。</a:t>
            </a:r>
            <a:endParaRPr lang="en-US" altLang="ja-JP" dirty="0"/>
          </a:p>
          <a:p>
            <a:endParaRPr lang="en-US" altLang="ja-JP" dirty="0" smtClean="0"/>
          </a:p>
          <a:p>
            <a:r>
              <a:rPr lang="ja-JP" altLang="en-US" dirty="0" smtClean="0"/>
              <a:t>児童</a:t>
            </a:r>
            <a:r>
              <a:rPr lang="ja-JP" altLang="en-US" dirty="0"/>
              <a:t>生徒の発達の段階を踏まえつつ、単元ごとに多様な活動を仕組むことが大切です。</a:t>
            </a:r>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10</a:t>
            </a:fld>
            <a:endParaRPr kumimoji="1" lang="ja-JP" altLang="en-US"/>
          </a:p>
        </p:txBody>
      </p:sp>
    </p:spTree>
    <p:extLst>
      <p:ext uri="{BB962C8B-B14F-4D97-AF65-F5344CB8AC3E}">
        <p14:creationId xmlns:p14="http://schemas.microsoft.com/office/powerpoint/2010/main" val="2535609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問題解決的な学習のポイントの５つ目は、「追究結果を振り返って新たな問いを見いだす」ことです</a:t>
            </a:r>
            <a:r>
              <a:rPr lang="ja-JP" altLang="en-US" dirty="0" smtClean="0"/>
              <a:t>。</a:t>
            </a:r>
            <a:endParaRPr lang="en-US" altLang="ja-JP" dirty="0" smtClean="0"/>
          </a:p>
          <a:p>
            <a:endParaRPr lang="en-US" altLang="ja-JP" dirty="0"/>
          </a:p>
          <a:p>
            <a:r>
              <a:rPr lang="ja-JP" altLang="en-US" dirty="0"/>
              <a:t>自らの学習過程を振り返ることは、次の課題解決に向けた学びの質を高めるために重要です。</a:t>
            </a:r>
            <a:endParaRPr lang="en-US" altLang="ja-JP" dirty="0"/>
          </a:p>
          <a:p>
            <a:endParaRPr lang="en-US" altLang="ja-JP" dirty="0" smtClean="0"/>
          </a:p>
          <a:p>
            <a:r>
              <a:rPr lang="ja-JP" altLang="en-US" dirty="0" smtClean="0"/>
              <a:t>また</a:t>
            </a:r>
            <a:r>
              <a:rPr lang="ja-JP" altLang="en-US" dirty="0"/>
              <a:t>、１つの課題が解決した際に、新たな疑問が生まれたり、分からなかったことが何かを明確にしたりすることは、学びに向かう力を育成する上でも極めて重要です。</a:t>
            </a:r>
            <a:endParaRPr lang="en-US" altLang="ja-JP" dirty="0"/>
          </a:p>
          <a:p>
            <a:endParaRPr lang="en-US" altLang="ja-JP" dirty="0" smtClean="0"/>
          </a:p>
          <a:p>
            <a:r>
              <a:rPr lang="ja-JP" altLang="en-US" dirty="0" smtClean="0"/>
              <a:t>「</a:t>
            </a:r>
            <a:r>
              <a:rPr lang="en-US" altLang="ja-JP" dirty="0"/>
              <a:t>〜</a:t>
            </a:r>
            <a:r>
              <a:rPr lang="ja-JP" altLang="en-US" dirty="0"/>
              <a:t>であるのになぜ</a:t>
            </a:r>
            <a:r>
              <a:rPr lang="en-US" altLang="ja-JP" dirty="0"/>
              <a:t>…</a:t>
            </a:r>
            <a:r>
              <a:rPr lang="ja-JP" altLang="en-US" dirty="0"/>
              <a:t>か？」などといった「問い直し」を児童生徒が自ら進められるようになるためには、「どこからそう言えるのか」などと、日常的に教師や仲間が問い返して、根拠や理由を明確にして、より深く意味や意義を考えていくようにする必要があります。</a:t>
            </a:r>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11</a:t>
            </a:fld>
            <a:endParaRPr kumimoji="1" lang="ja-JP" altLang="en-US"/>
          </a:p>
        </p:txBody>
      </p:sp>
    </p:spTree>
    <p:extLst>
      <p:ext uri="{BB962C8B-B14F-4D97-AF65-F5344CB8AC3E}">
        <p14:creationId xmlns:p14="http://schemas.microsoft.com/office/powerpoint/2010/main" val="106316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以上のように、内容のまとまりや小単元の学習、１単位時間当たりの学習を構想する際には、問題解決的な学習のポイントが踏まえられているかどうかを確認するようにしましょう。</a:t>
            </a:r>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12</a:t>
            </a:fld>
            <a:endParaRPr kumimoji="1" lang="ja-JP" altLang="en-US"/>
          </a:p>
        </p:txBody>
      </p:sp>
    </p:spTree>
    <p:extLst>
      <p:ext uri="{BB962C8B-B14F-4D97-AF65-F5344CB8AC3E}">
        <p14:creationId xmlns:p14="http://schemas.microsoft.com/office/powerpoint/2010/main" val="334027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また、主体的・対話的で深い学びの授業改善を目指す上で、次のような点を踏まえることも大切です</a:t>
            </a:r>
            <a:r>
              <a:rPr lang="ja-JP" altLang="en-US" dirty="0" smtClean="0"/>
              <a:t>。</a:t>
            </a:r>
            <a:endParaRPr lang="en-US" altLang="ja-JP" dirty="0" smtClean="0"/>
          </a:p>
          <a:p>
            <a:endParaRPr lang="en-US" altLang="ja-JP" dirty="0"/>
          </a:p>
          <a:p>
            <a:r>
              <a:rPr lang="ja-JP" altLang="en-US" dirty="0"/>
              <a:t>問題解決への見通しをもつこと</a:t>
            </a:r>
            <a:endParaRPr lang="en-US" altLang="ja-JP" dirty="0"/>
          </a:p>
          <a:p>
            <a:endParaRPr lang="en-US" altLang="ja-JP" dirty="0" smtClean="0"/>
          </a:p>
          <a:p>
            <a:r>
              <a:rPr lang="ja-JP" altLang="en-US" dirty="0" smtClean="0"/>
              <a:t>社会的</a:t>
            </a:r>
            <a:r>
              <a:rPr lang="ja-JP" altLang="en-US" dirty="0"/>
              <a:t>事象の見方・考え方を働かせ、事象の特色や意味などを考え概念などに関する知識を獲得すること</a:t>
            </a:r>
            <a:endParaRPr lang="en-US" altLang="ja-JP" dirty="0"/>
          </a:p>
          <a:p>
            <a:endParaRPr lang="en-US" altLang="ja-JP" dirty="0" smtClean="0"/>
          </a:p>
          <a:p>
            <a:r>
              <a:rPr lang="ja-JP" altLang="en-US" dirty="0" smtClean="0"/>
              <a:t>学習</a:t>
            </a:r>
            <a:r>
              <a:rPr lang="ja-JP" altLang="en-US" dirty="0"/>
              <a:t>の過程や成果を振り返り学んだことを活用すること</a:t>
            </a:r>
            <a:endParaRPr lang="en-US" altLang="ja-JP" dirty="0"/>
          </a:p>
          <a:p>
            <a:endParaRPr lang="en-US" altLang="ja-JP" smtClean="0"/>
          </a:p>
          <a:p>
            <a:r>
              <a:rPr lang="ja-JP" altLang="en-US" smtClean="0"/>
              <a:t>指導</a:t>
            </a:r>
            <a:r>
              <a:rPr lang="ja-JP" altLang="en-US" dirty="0"/>
              <a:t>計画を作成する際にチェックしていきましょう。</a:t>
            </a:r>
            <a:endParaRPr lang="en-US" altLang="ja-JP" dirty="0"/>
          </a:p>
          <a:p>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13</a:t>
            </a:fld>
            <a:endParaRPr kumimoji="1" lang="ja-JP" altLang="en-US"/>
          </a:p>
        </p:txBody>
      </p:sp>
    </p:spTree>
    <p:extLst>
      <p:ext uri="{BB962C8B-B14F-4D97-AF65-F5344CB8AC3E}">
        <p14:creationId xmlns:p14="http://schemas.microsoft.com/office/powerpoint/2010/main" val="690038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これで、社会科の授業づくり「問題解決的な学習」の説明を終わります。</a:t>
            </a:r>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14</a:t>
            </a:fld>
            <a:endParaRPr kumimoji="1" lang="ja-JP" altLang="en-US"/>
          </a:p>
        </p:txBody>
      </p:sp>
    </p:spTree>
    <p:extLst>
      <p:ext uri="{BB962C8B-B14F-4D97-AF65-F5344CB8AC3E}">
        <p14:creationId xmlns:p14="http://schemas.microsoft.com/office/powerpoint/2010/main" val="66493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では、「問題解決的な学習」とは、どのようながくしゅうでしょうか</a:t>
            </a:r>
            <a:r>
              <a:rPr lang="ja-JP" altLang="en-US" dirty="0" smtClean="0"/>
              <a:t>。</a:t>
            </a:r>
            <a:endParaRPr lang="en-US" altLang="ja-JP" dirty="0" smtClean="0"/>
          </a:p>
          <a:p>
            <a:endParaRPr lang="en-US" altLang="ja-JP" dirty="0"/>
          </a:p>
          <a:p>
            <a:r>
              <a:rPr lang="ja-JP" altLang="en-US" dirty="0"/>
              <a:t>平成</a:t>
            </a:r>
            <a:r>
              <a:rPr lang="en-US" altLang="ja-JP" dirty="0"/>
              <a:t>29</a:t>
            </a:r>
            <a:r>
              <a:rPr lang="ja-JP" altLang="en-US" dirty="0"/>
              <a:t>年告示の小学校学習指導要領解説においては、問題解決的な学習とは、単元などにおける学習問題を設定し、その問題の解決に向けて諸資料や調査活動などで調べ、社会的事象の特色や相互の関連、意味を考えたり、社会への関わり方を選択・判断したりして表現し、社会生活について理解したり、社会への関心を高めたりする学習などを指しているとし記載されています。</a:t>
            </a:r>
          </a:p>
          <a:p>
            <a:endParaRPr lang="ja-JP" altLang="en-US" dirty="0"/>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2</a:t>
            </a:fld>
            <a:endParaRPr kumimoji="1" lang="ja-JP" altLang="en-US"/>
          </a:p>
        </p:txBody>
      </p:sp>
    </p:spTree>
    <p:extLst>
      <p:ext uri="{BB962C8B-B14F-4D97-AF65-F5344CB8AC3E}">
        <p14:creationId xmlns:p14="http://schemas.microsoft.com/office/powerpoint/2010/main" val="174324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これは、社会科の目標として、同じく平成</a:t>
            </a:r>
            <a:r>
              <a:rPr lang="en-US" altLang="ja-JP" dirty="0"/>
              <a:t>29</a:t>
            </a:r>
            <a:r>
              <a:rPr lang="ja-JP" altLang="en-US" dirty="0"/>
              <a:t>年告示の学習指導要領において掲げられた「社会的な見方・考え方を働かせ、課題を追究したり解決したりする活動」と同様であると考えられます。</a:t>
            </a:r>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3</a:t>
            </a:fld>
            <a:endParaRPr kumimoji="1" lang="ja-JP" altLang="en-US"/>
          </a:p>
        </p:txBody>
      </p:sp>
    </p:spTree>
    <p:extLst>
      <p:ext uri="{BB962C8B-B14F-4D97-AF65-F5344CB8AC3E}">
        <p14:creationId xmlns:p14="http://schemas.microsoft.com/office/powerpoint/2010/main" val="96683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社会的な見方・考え方を働かせ、課題を追究したり解決したりする活動」を進める上では、社会的な見方・考え方を働かせながら、単元など内容や時間のまとまりを見通して学習課題を設定し、諸資料や調査活動などを通して調べたり、思考、判断、表現したりしながら、社会的事象の特色や意味などを理解したり社会への関心を高めたりすることが大切です</a:t>
            </a:r>
            <a:r>
              <a:rPr lang="ja-JP" altLang="en-US" dirty="0" smtClean="0"/>
              <a:t>。</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そうした学習を繰り返すことによって、公民としての資質・能力の基礎を育てることにつながります。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4</a:t>
            </a:fld>
            <a:endParaRPr kumimoji="1" lang="ja-JP" altLang="en-US"/>
          </a:p>
        </p:txBody>
      </p:sp>
    </p:spTree>
    <p:extLst>
      <p:ext uri="{BB962C8B-B14F-4D97-AF65-F5344CB8AC3E}">
        <p14:creationId xmlns:p14="http://schemas.microsoft.com/office/powerpoint/2010/main" val="192579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問題解決的な学習を進めるに当たって、この５点が大切です</a:t>
            </a:r>
            <a:r>
              <a:rPr lang="ja-JP" altLang="en-US" dirty="0" smtClean="0"/>
              <a:t>。</a:t>
            </a:r>
            <a:endParaRPr lang="en-US" altLang="ja-JP" dirty="0" smtClean="0"/>
          </a:p>
          <a:p>
            <a:endParaRPr lang="en-US" altLang="ja-JP" dirty="0"/>
          </a:p>
          <a:p>
            <a:pPr marL="0" indent="0">
              <a:lnSpc>
                <a:spcPct val="150000"/>
              </a:lnSpc>
              <a:buFont typeface="+mj-ea"/>
              <a:buNone/>
            </a:pPr>
            <a:r>
              <a:rPr lang="en-US" altLang="ja-JP" dirty="0"/>
              <a:t>①</a:t>
            </a:r>
            <a:r>
              <a:rPr lang="ja-JP" altLang="en-US" dirty="0"/>
              <a:t>社会的事象から学習問題を見いだす</a:t>
            </a:r>
            <a:endParaRPr lang="en-US" altLang="ja-JP" dirty="0"/>
          </a:p>
          <a:p>
            <a:pPr marL="0" indent="0">
              <a:lnSpc>
                <a:spcPct val="150000"/>
              </a:lnSpc>
              <a:buFont typeface="+mj-ea"/>
              <a:buNone/>
            </a:pPr>
            <a:endParaRPr lang="en-US" altLang="ja-JP" dirty="0" smtClean="0"/>
          </a:p>
          <a:p>
            <a:pPr marL="0" indent="0">
              <a:lnSpc>
                <a:spcPct val="150000"/>
              </a:lnSpc>
              <a:buFont typeface="+mj-ea"/>
              <a:buNone/>
            </a:pPr>
            <a:r>
              <a:rPr lang="en-US" altLang="ja-JP" dirty="0" smtClean="0"/>
              <a:t>②</a:t>
            </a:r>
            <a:r>
              <a:rPr lang="ja-JP" altLang="en-US" dirty="0"/>
              <a:t>問題解決の見通しもつ</a:t>
            </a:r>
            <a:endParaRPr lang="en-US" altLang="ja-JP" dirty="0"/>
          </a:p>
          <a:p>
            <a:pPr marL="0" indent="0">
              <a:lnSpc>
                <a:spcPct val="150000"/>
              </a:lnSpc>
              <a:buFont typeface="+mj-ea"/>
              <a:buNone/>
            </a:pPr>
            <a:endParaRPr lang="en-US" altLang="ja-JP" dirty="0" smtClean="0"/>
          </a:p>
          <a:p>
            <a:pPr marL="0" indent="0">
              <a:lnSpc>
                <a:spcPct val="150000"/>
              </a:lnSpc>
              <a:buFont typeface="+mj-ea"/>
              <a:buNone/>
            </a:pPr>
            <a:r>
              <a:rPr lang="en-US" altLang="ja-JP" dirty="0" smtClean="0"/>
              <a:t>③</a:t>
            </a:r>
            <a:r>
              <a:rPr lang="ja-JP" altLang="en-US" dirty="0"/>
              <a:t>他者と協働的に追究する</a:t>
            </a:r>
            <a:endParaRPr lang="en-US" altLang="ja-JP" dirty="0"/>
          </a:p>
          <a:p>
            <a:pPr marL="0" indent="0">
              <a:lnSpc>
                <a:spcPct val="150000"/>
              </a:lnSpc>
              <a:buFont typeface="+mj-ea"/>
              <a:buNone/>
            </a:pPr>
            <a:endParaRPr lang="en-US" altLang="ja-JP" dirty="0" smtClean="0"/>
          </a:p>
          <a:p>
            <a:pPr marL="0" indent="0">
              <a:lnSpc>
                <a:spcPct val="150000"/>
              </a:lnSpc>
              <a:buFont typeface="+mj-ea"/>
              <a:buNone/>
            </a:pPr>
            <a:r>
              <a:rPr lang="en-US" altLang="ja-JP" dirty="0" smtClean="0"/>
              <a:t>④</a:t>
            </a:r>
            <a:r>
              <a:rPr lang="ja-JP" altLang="en-US" dirty="0"/>
              <a:t>追究結果を振り返ってまとめる</a:t>
            </a:r>
            <a:endParaRPr lang="en-US" altLang="ja-JP" dirty="0"/>
          </a:p>
          <a:p>
            <a:pPr marL="0" indent="0">
              <a:lnSpc>
                <a:spcPct val="150000"/>
              </a:lnSpc>
              <a:buFont typeface="+mj-ea"/>
              <a:buNone/>
            </a:pPr>
            <a:endParaRPr lang="en-US" altLang="ja-JP" dirty="0" smtClean="0"/>
          </a:p>
          <a:p>
            <a:pPr marL="0" indent="0">
              <a:lnSpc>
                <a:spcPct val="150000"/>
              </a:lnSpc>
              <a:buFont typeface="+mj-ea"/>
              <a:buNone/>
            </a:pPr>
            <a:r>
              <a:rPr lang="en-US" altLang="ja-JP" dirty="0" smtClean="0"/>
              <a:t>⑤</a:t>
            </a:r>
            <a:r>
              <a:rPr lang="ja-JP" altLang="en-US" dirty="0"/>
              <a:t>追究結果を振り返って新たな問いを見いだす</a:t>
            </a:r>
            <a:endParaRPr lang="en-US" altLang="ja-JP" dirty="0"/>
          </a:p>
          <a:p>
            <a:endParaRPr lang="en-US" altLang="ja-JP" dirty="0" smtClean="0"/>
          </a:p>
          <a:p>
            <a:r>
              <a:rPr lang="ja-JP" altLang="en-US" dirty="0" smtClean="0"/>
              <a:t>では</a:t>
            </a:r>
            <a:r>
              <a:rPr lang="ja-JP" altLang="en-US" dirty="0"/>
              <a:t>、それぞれについて詳しく解説します。</a:t>
            </a:r>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5</a:t>
            </a:fld>
            <a:endParaRPr kumimoji="1" lang="ja-JP" altLang="en-US"/>
          </a:p>
        </p:txBody>
      </p:sp>
    </p:spTree>
    <p:extLst>
      <p:ext uri="{BB962C8B-B14F-4D97-AF65-F5344CB8AC3E}">
        <p14:creationId xmlns:p14="http://schemas.microsoft.com/office/powerpoint/2010/main" val="336200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まず、「社会的事象から学習問題を見いだす」ことについてです</a:t>
            </a:r>
            <a:r>
              <a:rPr lang="ja-JP" altLang="en-US" dirty="0" smtClean="0"/>
              <a:t>。</a:t>
            </a:r>
            <a:endParaRPr lang="en-US" altLang="ja-JP" dirty="0" smtClean="0"/>
          </a:p>
          <a:p>
            <a:endParaRPr lang="en-US" altLang="ja-JP" dirty="0"/>
          </a:p>
          <a:p>
            <a:r>
              <a:rPr lang="ja-JP" altLang="en-US" dirty="0"/>
              <a:t>例えば、小学校第３学年「販売の仕事」を例に挙げます。</a:t>
            </a:r>
            <a:endParaRPr lang="en-US" altLang="ja-JP" dirty="0"/>
          </a:p>
          <a:p>
            <a:endParaRPr lang="en-US" altLang="ja-JP" dirty="0" smtClean="0"/>
          </a:p>
          <a:p>
            <a:r>
              <a:rPr lang="ja-JP" altLang="en-US" dirty="0" smtClean="0"/>
              <a:t>小単元</a:t>
            </a:r>
            <a:r>
              <a:rPr lang="ja-JP" altLang="en-US" dirty="0"/>
              <a:t>の導入段階や１単位時間当たりの授業の導入段階において、「スーパーマーケットＡ店を利用する子の割合」を示したとします。」</a:t>
            </a:r>
            <a:endParaRPr lang="en-US" altLang="ja-JP" dirty="0"/>
          </a:p>
          <a:p>
            <a:endParaRPr lang="en-US" altLang="ja-JP" dirty="0" smtClean="0"/>
          </a:p>
          <a:p>
            <a:r>
              <a:rPr lang="ja-JP" altLang="en-US" dirty="0" smtClean="0"/>
              <a:t>子ども</a:t>
            </a:r>
            <a:r>
              <a:rPr lang="ja-JP" altLang="en-US" dirty="0"/>
              <a:t>たちからは、「クラスの多くの子がＡ店で買い物をしている。」とか「Ａ店以外にもいろいろな店を利用している。」などといった意見が出されるでしょう。</a:t>
            </a:r>
            <a:endParaRPr lang="en-US" altLang="ja-JP" dirty="0"/>
          </a:p>
          <a:p>
            <a:endParaRPr lang="en-US" altLang="ja-JP" dirty="0" smtClean="0"/>
          </a:p>
          <a:p>
            <a:r>
              <a:rPr lang="ja-JP" altLang="en-US" dirty="0" smtClean="0"/>
              <a:t>こう</a:t>
            </a:r>
            <a:r>
              <a:rPr lang="ja-JP" altLang="en-US" dirty="0"/>
              <a:t>した中から、気付いたことを発表するだけにとどまらず、「Ａ店では、どのような販売の工夫をしているのだろう。」といった疑問について、学習問題を設定していきます。</a:t>
            </a:r>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6</a:t>
            </a:fld>
            <a:endParaRPr kumimoji="1" lang="ja-JP" altLang="en-US"/>
          </a:p>
        </p:txBody>
      </p:sp>
    </p:spTree>
    <p:extLst>
      <p:ext uri="{BB962C8B-B14F-4D97-AF65-F5344CB8AC3E}">
        <p14:creationId xmlns:p14="http://schemas.microsoft.com/office/powerpoint/2010/main" val="320498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教師が、既習に関連する事象や身近な生活に関連する事象を具体的な資料等として提示したり、児童生徒自ら情報を収集したりして、まず、「どんな様子か」「どれくらいか」などといった事実を調べます</a:t>
            </a:r>
            <a:r>
              <a:rPr lang="ja-JP" altLang="en-US" dirty="0" smtClean="0"/>
              <a:t>。</a:t>
            </a:r>
            <a:endParaRPr lang="en-US" altLang="ja-JP" dirty="0" smtClean="0"/>
          </a:p>
          <a:p>
            <a:endParaRPr lang="en-US" altLang="ja-JP" dirty="0"/>
          </a:p>
          <a:p>
            <a:r>
              <a:rPr lang="ja-JP" altLang="en-US" dirty="0"/>
              <a:t>次に、「どのように</a:t>
            </a:r>
            <a:r>
              <a:rPr lang="en-US" altLang="ja-JP" dirty="0"/>
              <a:t>〜</a:t>
            </a:r>
            <a:r>
              <a:rPr lang="ja-JP" altLang="en-US" dirty="0"/>
              <a:t>しているか」「なぜ広がっているか」といった問いを見いだし、それを整理する中で学習問題としていきます。</a:t>
            </a:r>
            <a:endParaRPr lang="en-US" altLang="ja-JP" dirty="0"/>
          </a:p>
          <a:p>
            <a:endParaRPr lang="en-US" altLang="ja-JP" dirty="0" smtClean="0"/>
          </a:p>
          <a:p>
            <a:r>
              <a:rPr lang="ja-JP" altLang="en-US" dirty="0" smtClean="0"/>
              <a:t>児童</a:t>
            </a:r>
            <a:r>
              <a:rPr lang="ja-JP" altLang="en-US" dirty="0"/>
              <a:t>生徒が資料等から疑問を持つためには、毎時間の授業の中で、事象を見る際に立ち止まって考えるべき視点について、教師が焦点的な発問をすることが大切です。</a:t>
            </a:r>
            <a:endParaRPr lang="en-US" altLang="ja-JP" dirty="0"/>
          </a:p>
          <a:p>
            <a:endParaRPr lang="en-US" altLang="ja-JP" dirty="0" smtClean="0"/>
          </a:p>
          <a:p>
            <a:r>
              <a:rPr lang="ja-JP" altLang="en-US" dirty="0" smtClean="0"/>
              <a:t>また</a:t>
            </a:r>
            <a:r>
              <a:rPr lang="ja-JP" altLang="en-US" dirty="0"/>
              <a:t>、「この事象からどんなことがわからないか」といった疑問を出し合う活動を行って、日常的に読み取ることができる事実と読み取ることができないことを分けて考えるように指導することも主体的に学ぶ子を育てることにつながります。</a:t>
            </a:r>
            <a:endParaRPr lang="en-US" altLang="ja-JP" dirty="0"/>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7</a:t>
            </a:fld>
            <a:endParaRPr kumimoji="1" lang="ja-JP" altLang="en-US"/>
          </a:p>
        </p:txBody>
      </p:sp>
    </p:spTree>
    <p:extLst>
      <p:ext uri="{BB962C8B-B14F-4D97-AF65-F5344CB8AC3E}">
        <p14:creationId xmlns:p14="http://schemas.microsoft.com/office/powerpoint/2010/main" val="147129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問題解決的な学習のポイントの２つ目は、「問題解決の見通しをもつ」ことについてです</a:t>
            </a:r>
            <a:r>
              <a:rPr lang="ja-JP" altLang="en-US" dirty="0" smtClean="0"/>
              <a:t>。</a:t>
            </a:r>
            <a:endParaRPr lang="en-US" altLang="ja-JP" dirty="0" smtClean="0"/>
          </a:p>
          <a:p>
            <a:endParaRPr lang="en-US" altLang="ja-JP" dirty="0"/>
          </a:p>
          <a:p>
            <a:r>
              <a:rPr lang="ja-JP" altLang="en-US" dirty="0"/>
              <a:t>「Ａ店では、どのような販売の工夫をしているのだろう。」などと、学習問題を設定した後は、児童生徒が自ら課題解決に向けた予想をもてるようにしましょう。</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例えば</a:t>
            </a:r>
            <a:r>
              <a:rPr lang="ja-JP" altLang="en-US" dirty="0"/>
              <a:t>、「お客さんが喜ぶように新鮮な野菜や果物を仕入れているのではないか。」や「たくさんの種類の商品から選べるようにしているからではないか。」といった予想が出されると思います。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また</a:t>
            </a:r>
            <a:r>
              <a:rPr lang="ja-JP" altLang="en-US" dirty="0"/>
              <a:t>、「買い物に出かけた時、時間によって商品の値段を安くしていたから、値段の付け方を工夫していると思う。」などと、身近な生活や学習したことを踏まえて予想している子は大いに価値づけられるといいですね。</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そして</a:t>
            </a:r>
            <a:r>
              <a:rPr lang="ja-JP" altLang="en-US" dirty="0"/>
              <a:t>、そうした予想を分類し、何を調べると課題が解決するか、「商品の仕入れ方」や「売り場に並ぶ商品の種類」など追究の視点を立てましょう。</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8</a:t>
            </a:fld>
            <a:endParaRPr kumimoji="1" lang="ja-JP" altLang="en-US"/>
          </a:p>
        </p:txBody>
      </p:sp>
    </p:spTree>
    <p:extLst>
      <p:ext uri="{BB962C8B-B14F-4D97-AF65-F5344CB8AC3E}">
        <p14:creationId xmlns:p14="http://schemas.microsoft.com/office/powerpoint/2010/main" val="128752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問題解決的な学習のポイントの３つ目は、「他者と協働的に追究する」ことです</a:t>
            </a:r>
            <a:r>
              <a:rPr lang="ja-JP" altLang="en-US" dirty="0" smtClean="0"/>
              <a:t>。</a:t>
            </a:r>
            <a:endParaRPr lang="en-US" altLang="ja-JP" dirty="0" smtClean="0"/>
          </a:p>
          <a:p>
            <a:endParaRPr lang="en-US" altLang="ja-JP" dirty="0"/>
          </a:p>
          <a:p>
            <a:r>
              <a:rPr lang="ja-JP" altLang="en-US" dirty="0"/>
              <a:t>学習問題を解決するための視点が明確となったら、いよいよ課題追究です。</a:t>
            </a:r>
            <a:endParaRPr lang="en-US" altLang="ja-JP" dirty="0"/>
          </a:p>
          <a:p>
            <a:endParaRPr lang="en-US" altLang="ja-JP" dirty="0" smtClean="0"/>
          </a:p>
          <a:p>
            <a:r>
              <a:rPr lang="ja-JP" altLang="en-US" dirty="0" smtClean="0"/>
              <a:t>見学</a:t>
            </a:r>
            <a:r>
              <a:rPr lang="ja-JP" altLang="en-US" dirty="0"/>
              <a:t>調査やインタビュー、各種の具体的資料や基礎的資料など、児童生徒の発達の段階に沿った追究できるようにしましょう。</a:t>
            </a:r>
            <a:endParaRPr lang="en-US" altLang="ja-JP" dirty="0"/>
          </a:p>
          <a:p>
            <a:endParaRPr lang="en-US" altLang="ja-JP" dirty="0" smtClean="0"/>
          </a:p>
          <a:p>
            <a:r>
              <a:rPr lang="ja-JP" altLang="en-US" dirty="0" smtClean="0"/>
              <a:t>その</a:t>
            </a:r>
            <a:r>
              <a:rPr lang="ja-JP" altLang="en-US" dirty="0"/>
              <a:t>際、個人で追究するのか、仲間と追究するのか、ねらいに沿って活動を決め出すことが大切です。</a:t>
            </a:r>
            <a:endParaRPr lang="en-US" altLang="ja-JP" dirty="0"/>
          </a:p>
          <a:p>
            <a:endParaRPr lang="en-US" altLang="ja-JP" dirty="0" smtClean="0"/>
          </a:p>
          <a:p>
            <a:r>
              <a:rPr lang="ja-JP" altLang="en-US" dirty="0" smtClean="0"/>
              <a:t>例えば</a:t>
            </a:r>
            <a:r>
              <a:rPr lang="ja-JP" altLang="en-US" dirty="0"/>
              <a:t>、一人一人が複数の視点から追究し、調べたことを仲間に説明したり、それを基に議論したりすることが考えられます。</a:t>
            </a:r>
            <a:endParaRPr lang="en-US" altLang="ja-JP" dirty="0"/>
          </a:p>
          <a:p>
            <a:endParaRPr lang="en-US" altLang="ja-JP" dirty="0" smtClean="0"/>
          </a:p>
          <a:p>
            <a:r>
              <a:rPr lang="ja-JP" altLang="en-US" dirty="0" smtClean="0"/>
              <a:t>一方</a:t>
            </a:r>
            <a:r>
              <a:rPr lang="ja-JP" altLang="en-US" dirty="0"/>
              <a:t>、仲間と追究の視点を分担し、特定の視点から追究した内容を持ち寄って、協働的に話し合う活動も進められています。</a:t>
            </a:r>
            <a:endParaRPr lang="en-US" altLang="ja-JP" dirty="0"/>
          </a:p>
          <a:p>
            <a:endParaRPr lang="en-US" altLang="ja-JP" dirty="0" smtClean="0"/>
          </a:p>
          <a:p>
            <a:r>
              <a:rPr lang="ja-JP" altLang="en-US" dirty="0" smtClean="0"/>
              <a:t>大切</a:t>
            </a:r>
            <a:r>
              <a:rPr lang="ja-JP" altLang="en-US" dirty="0"/>
              <a:t>なことは、一人一人が考察したことを伝える場を位置付けることや、「どこから言えるか。」「どうして言えるか。」などと、根拠や理由を明確にしたやりとりが進められるようにすることです。</a:t>
            </a:r>
            <a:endParaRPr lang="en-US" altLang="ja-JP" dirty="0"/>
          </a:p>
          <a:p>
            <a:endParaRPr lang="en-US" altLang="ja-JP" dirty="0" smtClean="0"/>
          </a:p>
          <a:p>
            <a:endParaRPr lang="ja-JP" altLang="en-US" dirty="0"/>
          </a:p>
        </p:txBody>
      </p:sp>
      <p:sp>
        <p:nvSpPr>
          <p:cNvPr id="4" name="スライド番号プレースホルダー 3"/>
          <p:cNvSpPr>
            <a:spLocks noGrp="1"/>
          </p:cNvSpPr>
          <p:nvPr>
            <p:ph type="sldNum" sz="quarter" idx="5"/>
          </p:nvPr>
        </p:nvSpPr>
        <p:spPr/>
        <p:txBody>
          <a:bodyPr/>
          <a:lstStyle/>
          <a:p>
            <a:fld id="{811D265A-0AAD-4D4A-B33F-4F56816162F2}" type="slidenum">
              <a:rPr kumimoji="1" lang="ja-JP" altLang="en-US" smtClean="0"/>
              <a:t>9</a:t>
            </a:fld>
            <a:endParaRPr kumimoji="1" lang="ja-JP" altLang="en-US"/>
          </a:p>
        </p:txBody>
      </p:sp>
    </p:spTree>
    <p:extLst>
      <p:ext uri="{BB962C8B-B14F-4D97-AF65-F5344CB8AC3E}">
        <p14:creationId xmlns:p14="http://schemas.microsoft.com/office/powerpoint/2010/main" val="263442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C530C3-20FC-8B14-159C-3936463A5F0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776CCEE-860F-A4FF-8717-65B9AF1795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366C949-4E34-EDD8-6F47-F29258ABF13B}"/>
              </a:ext>
            </a:extLst>
          </p:cNvPr>
          <p:cNvSpPr>
            <a:spLocks noGrp="1"/>
          </p:cNvSpPr>
          <p:nvPr>
            <p:ph type="dt" sz="half" idx="10"/>
          </p:nvPr>
        </p:nvSpPr>
        <p:spPr/>
        <p:txBody>
          <a:bodyPr/>
          <a:lstStyle/>
          <a:p>
            <a:fld id="{41996F15-BCD8-6C40-A4E3-C376EC553F05}" type="datetimeFigureOut">
              <a:rPr kumimoji="1" lang="ja-JP" altLang="en-US" smtClean="0"/>
              <a:t>2023/3/24</a:t>
            </a:fld>
            <a:endParaRPr kumimoji="1" lang="ja-JP" altLang="en-US"/>
          </a:p>
        </p:txBody>
      </p:sp>
      <p:sp>
        <p:nvSpPr>
          <p:cNvPr id="5" name="フッター プレースホルダー 4">
            <a:extLst>
              <a:ext uri="{FF2B5EF4-FFF2-40B4-BE49-F238E27FC236}">
                <a16:creationId xmlns:a16="http://schemas.microsoft.com/office/drawing/2014/main" id="{B5797B2A-DFF1-394A-F165-E342F2FD46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F59637-7D85-C4A0-FDB7-6EEE346272AD}"/>
              </a:ext>
            </a:extLst>
          </p:cNvPr>
          <p:cNvSpPr>
            <a:spLocks noGrp="1"/>
          </p:cNvSpPr>
          <p:nvPr>
            <p:ph type="sldNum" sz="quarter" idx="12"/>
          </p:nvPr>
        </p:nvSpPr>
        <p:spPr/>
        <p:txBody>
          <a:bodyPr/>
          <a:lstStyle/>
          <a:p>
            <a:fld id="{8DB1800C-1A9F-924A-80FE-6E2CA290724A}" type="slidenum">
              <a:rPr kumimoji="1" lang="ja-JP" altLang="en-US" smtClean="0"/>
              <a:t>‹#›</a:t>
            </a:fld>
            <a:endParaRPr kumimoji="1" lang="ja-JP" altLang="en-US"/>
          </a:p>
        </p:txBody>
      </p:sp>
    </p:spTree>
    <p:extLst>
      <p:ext uri="{BB962C8B-B14F-4D97-AF65-F5344CB8AC3E}">
        <p14:creationId xmlns:p14="http://schemas.microsoft.com/office/powerpoint/2010/main" val="3711087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3CAB9A-F907-82EB-7574-406F90DC7B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30A663-5A97-E426-969D-B0141DAFE21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F457F3-F677-36F4-EDAF-465F1AFCF1EE}"/>
              </a:ext>
            </a:extLst>
          </p:cNvPr>
          <p:cNvSpPr>
            <a:spLocks noGrp="1"/>
          </p:cNvSpPr>
          <p:nvPr>
            <p:ph type="dt" sz="half" idx="10"/>
          </p:nvPr>
        </p:nvSpPr>
        <p:spPr/>
        <p:txBody>
          <a:bodyPr/>
          <a:lstStyle/>
          <a:p>
            <a:fld id="{41996F15-BCD8-6C40-A4E3-C376EC553F05}" type="datetimeFigureOut">
              <a:rPr kumimoji="1" lang="ja-JP" altLang="en-US" smtClean="0"/>
              <a:t>2023/3/24</a:t>
            </a:fld>
            <a:endParaRPr kumimoji="1" lang="ja-JP" altLang="en-US"/>
          </a:p>
        </p:txBody>
      </p:sp>
      <p:sp>
        <p:nvSpPr>
          <p:cNvPr id="5" name="フッター プレースホルダー 4">
            <a:extLst>
              <a:ext uri="{FF2B5EF4-FFF2-40B4-BE49-F238E27FC236}">
                <a16:creationId xmlns:a16="http://schemas.microsoft.com/office/drawing/2014/main" id="{A1395C94-73C1-A266-042D-620A46EFF6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2BB404-09C7-8769-2D4A-805F444E3E6B}"/>
              </a:ext>
            </a:extLst>
          </p:cNvPr>
          <p:cNvSpPr>
            <a:spLocks noGrp="1"/>
          </p:cNvSpPr>
          <p:nvPr>
            <p:ph type="sldNum" sz="quarter" idx="12"/>
          </p:nvPr>
        </p:nvSpPr>
        <p:spPr/>
        <p:txBody>
          <a:bodyPr/>
          <a:lstStyle/>
          <a:p>
            <a:fld id="{8DB1800C-1A9F-924A-80FE-6E2CA290724A}" type="slidenum">
              <a:rPr kumimoji="1" lang="ja-JP" altLang="en-US" smtClean="0"/>
              <a:t>‹#›</a:t>
            </a:fld>
            <a:endParaRPr kumimoji="1" lang="ja-JP" altLang="en-US"/>
          </a:p>
        </p:txBody>
      </p:sp>
    </p:spTree>
    <p:extLst>
      <p:ext uri="{BB962C8B-B14F-4D97-AF65-F5344CB8AC3E}">
        <p14:creationId xmlns:p14="http://schemas.microsoft.com/office/powerpoint/2010/main" val="285229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E8E3EB0-9655-7FA7-06D0-AE4BF005F62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71E8A2-A7D8-31CB-D742-AACB0F67297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BB96D1-ADB3-21AA-F09C-704BCECC4F4B}"/>
              </a:ext>
            </a:extLst>
          </p:cNvPr>
          <p:cNvSpPr>
            <a:spLocks noGrp="1"/>
          </p:cNvSpPr>
          <p:nvPr>
            <p:ph type="dt" sz="half" idx="10"/>
          </p:nvPr>
        </p:nvSpPr>
        <p:spPr/>
        <p:txBody>
          <a:bodyPr/>
          <a:lstStyle/>
          <a:p>
            <a:fld id="{41996F15-BCD8-6C40-A4E3-C376EC553F05}" type="datetimeFigureOut">
              <a:rPr kumimoji="1" lang="ja-JP" altLang="en-US" smtClean="0"/>
              <a:t>2023/3/24</a:t>
            </a:fld>
            <a:endParaRPr kumimoji="1" lang="ja-JP" altLang="en-US"/>
          </a:p>
        </p:txBody>
      </p:sp>
      <p:sp>
        <p:nvSpPr>
          <p:cNvPr id="5" name="フッター プレースホルダー 4">
            <a:extLst>
              <a:ext uri="{FF2B5EF4-FFF2-40B4-BE49-F238E27FC236}">
                <a16:creationId xmlns:a16="http://schemas.microsoft.com/office/drawing/2014/main" id="{DAE53BB9-937A-118E-B8FB-1D62FCF4F5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F0B32A-16BA-5194-5FE4-C5A10129B0F8}"/>
              </a:ext>
            </a:extLst>
          </p:cNvPr>
          <p:cNvSpPr>
            <a:spLocks noGrp="1"/>
          </p:cNvSpPr>
          <p:nvPr>
            <p:ph type="sldNum" sz="quarter" idx="12"/>
          </p:nvPr>
        </p:nvSpPr>
        <p:spPr/>
        <p:txBody>
          <a:bodyPr/>
          <a:lstStyle/>
          <a:p>
            <a:fld id="{8DB1800C-1A9F-924A-80FE-6E2CA290724A}" type="slidenum">
              <a:rPr kumimoji="1" lang="ja-JP" altLang="en-US" smtClean="0"/>
              <a:t>‹#›</a:t>
            </a:fld>
            <a:endParaRPr kumimoji="1" lang="ja-JP" altLang="en-US"/>
          </a:p>
        </p:txBody>
      </p:sp>
    </p:spTree>
    <p:extLst>
      <p:ext uri="{BB962C8B-B14F-4D97-AF65-F5344CB8AC3E}">
        <p14:creationId xmlns:p14="http://schemas.microsoft.com/office/powerpoint/2010/main" val="283738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6B63B-88D5-3722-2D1F-81F3C3F70CB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DE0CE2-74EA-FA46-F11B-B3694514755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8CB1E3-866A-8B69-F5A3-A86DACA233E6}"/>
              </a:ext>
            </a:extLst>
          </p:cNvPr>
          <p:cNvSpPr>
            <a:spLocks noGrp="1"/>
          </p:cNvSpPr>
          <p:nvPr>
            <p:ph type="dt" sz="half" idx="10"/>
          </p:nvPr>
        </p:nvSpPr>
        <p:spPr/>
        <p:txBody>
          <a:bodyPr/>
          <a:lstStyle/>
          <a:p>
            <a:fld id="{41996F15-BCD8-6C40-A4E3-C376EC553F05}" type="datetimeFigureOut">
              <a:rPr kumimoji="1" lang="ja-JP" altLang="en-US" smtClean="0"/>
              <a:t>2023/3/24</a:t>
            </a:fld>
            <a:endParaRPr kumimoji="1" lang="ja-JP" altLang="en-US"/>
          </a:p>
        </p:txBody>
      </p:sp>
      <p:sp>
        <p:nvSpPr>
          <p:cNvPr id="5" name="フッター プレースホルダー 4">
            <a:extLst>
              <a:ext uri="{FF2B5EF4-FFF2-40B4-BE49-F238E27FC236}">
                <a16:creationId xmlns:a16="http://schemas.microsoft.com/office/drawing/2014/main" id="{E92564C4-73B6-C7F6-FF34-D6EAF797F75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D76E14-BEE7-4A33-E1AC-B523B50FB721}"/>
              </a:ext>
            </a:extLst>
          </p:cNvPr>
          <p:cNvSpPr>
            <a:spLocks noGrp="1"/>
          </p:cNvSpPr>
          <p:nvPr>
            <p:ph type="sldNum" sz="quarter" idx="12"/>
          </p:nvPr>
        </p:nvSpPr>
        <p:spPr/>
        <p:txBody>
          <a:bodyPr/>
          <a:lstStyle/>
          <a:p>
            <a:fld id="{8DB1800C-1A9F-924A-80FE-6E2CA290724A}" type="slidenum">
              <a:rPr kumimoji="1" lang="ja-JP" altLang="en-US" smtClean="0"/>
              <a:t>‹#›</a:t>
            </a:fld>
            <a:endParaRPr kumimoji="1" lang="ja-JP" altLang="en-US"/>
          </a:p>
        </p:txBody>
      </p:sp>
    </p:spTree>
    <p:extLst>
      <p:ext uri="{BB962C8B-B14F-4D97-AF65-F5344CB8AC3E}">
        <p14:creationId xmlns:p14="http://schemas.microsoft.com/office/powerpoint/2010/main" val="109945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F9730B-D149-3451-4431-9758E9809C4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7003AE-B323-697E-EC4B-DAD96A6B52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96543EB-9882-DBC0-37CE-56FCBE7EBB4F}"/>
              </a:ext>
            </a:extLst>
          </p:cNvPr>
          <p:cNvSpPr>
            <a:spLocks noGrp="1"/>
          </p:cNvSpPr>
          <p:nvPr>
            <p:ph type="dt" sz="half" idx="10"/>
          </p:nvPr>
        </p:nvSpPr>
        <p:spPr/>
        <p:txBody>
          <a:bodyPr/>
          <a:lstStyle/>
          <a:p>
            <a:fld id="{41996F15-BCD8-6C40-A4E3-C376EC553F05}" type="datetimeFigureOut">
              <a:rPr kumimoji="1" lang="ja-JP" altLang="en-US" smtClean="0"/>
              <a:t>2023/3/24</a:t>
            </a:fld>
            <a:endParaRPr kumimoji="1" lang="ja-JP" altLang="en-US"/>
          </a:p>
        </p:txBody>
      </p:sp>
      <p:sp>
        <p:nvSpPr>
          <p:cNvPr id="5" name="フッター プレースホルダー 4">
            <a:extLst>
              <a:ext uri="{FF2B5EF4-FFF2-40B4-BE49-F238E27FC236}">
                <a16:creationId xmlns:a16="http://schemas.microsoft.com/office/drawing/2014/main" id="{F18BB2F9-E33F-DD57-4C7F-93D95D39F4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2E7841-2B9B-865D-ECFF-B1C832C1EE4D}"/>
              </a:ext>
            </a:extLst>
          </p:cNvPr>
          <p:cNvSpPr>
            <a:spLocks noGrp="1"/>
          </p:cNvSpPr>
          <p:nvPr>
            <p:ph type="sldNum" sz="quarter" idx="12"/>
          </p:nvPr>
        </p:nvSpPr>
        <p:spPr/>
        <p:txBody>
          <a:bodyPr/>
          <a:lstStyle/>
          <a:p>
            <a:fld id="{8DB1800C-1A9F-924A-80FE-6E2CA290724A}" type="slidenum">
              <a:rPr kumimoji="1" lang="ja-JP" altLang="en-US" smtClean="0"/>
              <a:t>‹#›</a:t>
            </a:fld>
            <a:endParaRPr kumimoji="1" lang="ja-JP" altLang="en-US"/>
          </a:p>
        </p:txBody>
      </p:sp>
    </p:spTree>
    <p:extLst>
      <p:ext uri="{BB962C8B-B14F-4D97-AF65-F5344CB8AC3E}">
        <p14:creationId xmlns:p14="http://schemas.microsoft.com/office/powerpoint/2010/main" val="170544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164815-35CE-1F71-C2A7-0CC07871034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E4BBAD-991D-5611-EC51-F3E80DCCB0C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BC00672-76A7-6BCC-A96C-662B25FA3F4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98DD3F1-72C4-52CD-D5BC-C206E9A21D56}"/>
              </a:ext>
            </a:extLst>
          </p:cNvPr>
          <p:cNvSpPr>
            <a:spLocks noGrp="1"/>
          </p:cNvSpPr>
          <p:nvPr>
            <p:ph type="dt" sz="half" idx="10"/>
          </p:nvPr>
        </p:nvSpPr>
        <p:spPr/>
        <p:txBody>
          <a:bodyPr/>
          <a:lstStyle/>
          <a:p>
            <a:fld id="{41996F15-BCD8-6C40-A4E3-C376EC553F05}" type="datetimeFigureOut">
              <a:rPr kumimoji="1" lang="ja-JP" altLang="en-US" smtClean="0"/>
              <a:t>2023/3/24</a:t>
            </a:fld>
            <a:endParaRPr kumimoji="1" lang="ja-JP" altLang="en-US"/>
          </a:p>
        </p:txBody>
      </p:sp>
      <p:sp>
        <p:nvSpPr>
          <p:cNvPr id="6" name="フッター プレースホルダー 5">
            <a:extLst>
              <a:ext uri="{FF2B5EF4-FFF2-40B4-BE49-F238E27FC236}">
                <a16:creationId xmlns:a16="http://schemas.microsoft.com/office/drawing/2014/main" id="{370525FC-E864-EA0D-703C-28429BB492A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9715C22-2EAA-F2F0-EDCE-55F4F7C69999}"/>
              </a:ext>
            </a:extLst>
          </p:cNvPr>
          <p:cNvSpPr>
            <a:spLocks noGrp="1"/>
          </p:cNvSpPr>
          <p:nvPr>
            <p:ph type="sldNum" sz="quarter" idx="12"/>
          </p:nvPr>
        </p:nvSpPr>
        <p:spPr/>
        <p:txBody>
          <a:bodyPr/>
          <a:lstStyle/>
          <a:p>
            <a:fld id="{8DB1800C-1A9F-924A-80FE-6E2CA290724A}" type="slidenum">
              <a:rPr kumimoji="1" lang="ja-JP" altLang="en-US" smtClean="0"/>
              <a:t>‹#›</a:t>
            </a:fld>
            <a:endParaRPr kumimoji="1" lang="ja-JP" altLang="en-US"/>
          </a:p>
        </p:txBody>
      </p:sp>
    </p:spTree>
    <p:extLst>
      <p:ext uri="{BB962C8B-B14F-4D97-AF65-F5344CB8AC3E}">
        <p14:creationId xmlns:p14="http://schemas.microsoft.com/office/powerpoint/2010/main" val="187420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4E09E9-893C-71BE-27CA-D90E83446A6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262B5E-BD2C-8B9A-B6A9-58D3220DCB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0F5FC17-72A4-2611-33BD-571705D70BC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F62302B-2AF5-9C5F-1D12-46A9D237D9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84D2928-D8B3-D335-D467-458D58B136B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ED7F63B-2A43-2CEE-948C-0F2881B08F49}"/>
              </a:ext>
            </a:extLst>
          </p:cNvPr>
          <p:cNvSpPr>
            <a:spLocks noGrp="1"/>
          </p:cNvSpPr>
          <p:nvPr>
            <p:ph type="dt" sz="half" idx="10"/>
          </p:nvPr>
        </p:nvSpPr>
        <p:spPr/>
        <p:txBody>
          <a:bodyPr/>
          <a:lstStyle/>
          <a:p>
            <a:fld id="{41996F15-BCD8-6C40-A4E3-C376EC553F05}" type="datetimeFigureOut">
              <a:rPr kumimoji="1" lang="ja-JP" altLang="en-US" smtClean="0"/>
              <a:t>2023/3/24</a:t>
            </a:fld>
            <a:endParaRPr kumimoji="1" lang="ja-JP" altLang="en-US"/>
          </a:p>
        </p:txBody>
      </p:sp>
      <p:sp>
        <p:nvSpPr>
          <p:cNvPr id="8" name="フッター プレースホルダー 7">
            <a:extLst>
              <a:ext uri="{FF2B5EF4-FFF2-40B4-BE49-F238E27FC236}">
                <a16:creationId xmlns:a16="http://schemas.microsoft.com/office/drawing/2014/main" id="{1EBE51CC-B8FC-63DF-CA9F-E91DAA5E774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7F86BF8-4AD2-25CB-BB93-9BA362F6A594}"/>
              </a:ext>
            </a:extLst>
          </p:cNvPr>
          <p:cNvSpPr>
            <a:spLocks noGrp="1"/>
          </p:cNvSpPr>
          <p:nvPr>
            <p:ph type="sldNum" sz="quarter" idx="12"/>
          </p:nvPr>
        </p:nvSpPr>
        <p:spPr/>
        <p:txBody>
          <a:bodyPr/>
          <a:lstStyle/>
          <a:p>
            <a:fld id="{8DB1800C-1A9F-924A-80FE-6E2CA290724A}" type="slidenum">
              <a:rPr kumimoji="1" lang="ja-JP" altLang="en-US" smtClean="0"/>
              <a:t>‹#›</a:t>
            </a:fld>
            <a:endParaRPr kumimoji="1" lang="ja-JP" altLang="en-US"/>
          </a:p>
        </p:txBody>
      </p:sp>
    </p:spTree>
    <p:extLst>
      <p:ext uri="{BB962C8B-B14F-4D97-AF65-F5344CB8AC3E}">
        <p14:creationId xmlns:p14="http://schemas.microsoft.com/office/powerpoint/2010/main" val="182700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C31A60-E80B-5D06-A5A6-408876722D9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8C35BA7-7D6F-5453-9740-8248F4AEC236}"/>
              </a:ext>
            </a:extLst>
          </p:cNvPr>
          <p:cNvSpPr>
            <a:spLocks noGrp="1"/>
          </p:cNvSpPr>
          <p:nvPr>
            <p:ph type="dt" sz="half" idx="10"/>
          </p:nvPr>
        </p:nvSpPr>
        <p:spPr/>
        <p:txBody>
          <a:bodyPr/>
          <a:lstStyle/>
          <a:p>
            <a:fld id="{41996F15-BCD8-6C40-A4E3-C376EC553F05}" type="datetimeFigureOut">
              <a:rPr kumimoji="1" lang="ja-JP" altLang="en-US" smtClean="0"/>
              <a:t>2023/3/24</a:t>
            </a:fld>
            <a:endParaRPr kumimoji="1" lang="ja-JP" altLang="en-US"/>
          </a:p>
        </p:txBody>
      </p:sp>
      <p:sp>
        <p:nvSpPr>
          <p:cNvPr id="4" name="フッター プレースホルダー 3">
            <a:extLst>
              <a:ext uri="{FF2B5EF4-FFF2-40B4-BE49-F238E27FC236}">
                <a16:creationId xmlns:a16="http://schemas.microsoft.com/office/drawing/2014/main" id="{BBA25A2D-DA20-2D0A-2955-1D4FE7E4DB2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BC7FE20-CFD7-BF40-5634-73480A815FFF}"/>
              </a:ext>
            </a:extLst>
          </p:cNvPr>
          <p:cNvSpPr>
            <a:spLocks noGrp="1"/>
          </p:cNvSpPr>
          <p:nvPr>
            <p:ph type="sldNum" sz="quarter" idx="12"/>
          </p:nvPr>
        </p:nvSpPr>
        <p:spPr/>
        <p:txBody>
          <a:bodyPr/>
          <a:lstStyle/>
          <a:p>
            <a:fld id="{8DB1800C-1A9F-924A-80FE-6E2CA290724A}" type="slidenum">
              <a:rPr kumimoji="1" lang="ja-JP" altLang="en-US" smtClean="0"/>
              <a:t>‹#›</a:t>
            </a:fld>
            <a:endParaRPr kumimoji="1" lang="ja-JP" altLang="en-US"/>
          </a:p>
        </p:txBody>
      </p:sp>
    </p:spTree>
    <p:extLst>
      <p:ext uri="{BB962C8B-B14F-4D97-AF65-F5344CB8AC3E}">
        <p14:creationId xmlns:p14="http://schemas.microsoft.com/office/powerpoint/2010/main" val="274505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541B25-3767-3D57-9EC7-D45FD5575192}"/>
              </a:ext>
            </a:extLst>
          </p:cNvPr>
          <p:cNvSpPr>
            <a:spLocks noGrp="1"/>
          </p:cNvSpPr>
          <p:nvPr>
            <p:ph type="dt" sz="half" idx="10"/>
          </p:nvPr>
        </p:nvSpPr>
        <p:spPr/>
        <p:txBody>
          <a:bodyPr/>
          <a:lstStyle/>
          <a:p>
            <a:fld id="{41996F15-BCD8-6C40-A4E3-C376EC553F05}" type="datetimeFigureOut">
              <a:rPr kumimoji="1" lang="ja-JP" altLang="en-US" smtClean="0"/>
              <a:t>2023/3/24</a:t>
            </a:fld>
            <a:endParaRPr kumimoji="1" lang="ja-JP" altLang="en-US"/>
          </a:p>
        </p:txBody>
      </p:sp>
      <p:sp>
        <p:nvSpPr>
          <p:cNvPr id="3" name="フッター プレースホルダー 2">
            <a:extLst>
              <a:ext uri="{FF2B5EF4-FFF2-40B4-BE49-F238E27FC236}">
                <a16:creationId xmlns:a16="http://schemas.microsoft.com/office/drawing/2014/main" id="{FC752656-A609-2CDC-5D8A-C7F80080458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E33C08D-C43D-2C9E-CEA2-53594A00AE4F}"/>
              </a:ext>
            </a:extLst>
          </p:cNvPr>
          <p:cNvSpPr>
            <a:spLocks noGrp="1"/>
          </p:cNvSpPr>
          <p:nvPr>
            <p:ph type="sldNum" sz="quarter" idx="12"/>
          </p:nvPr>
        </p:nvSpPr>
        <p:spPr/>
        <p:txBody>
          <a:bodyPr/>
          <a:lstStyle/>
          <a:p>
            <a:fld id="{8DB1800C-1A9F-924A-80FE-6E2CA290724A}" type="slidenum">
              <a:rPr kumimoji="1" lang="ja-JP" altLang="en-US" smtClean="0"/>
              <a:t>‹#›</a:t>
            </a:fld>
            <a:endParaRPr kumimoji="1" lang="ja-JP" altLang="en-US"/>
          </a:p>
        </p:txBody>
      </p:sp>
    </p:spTree>
    <p:extLst>
      <p:ext uri="{BB962C8B-B14F-4D97-AF65-F5344CB8AC3E}">
        <p14:creationId xmlns:p14="http://schemas.microsoft.com/office/powerpoint/2010/main" val="141348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F8F5E-9FF8-A10B-2739-29004B52DB6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8ACAC81-41ED-A4C7-0165-08908D7EC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229D3DA-8D1B-2B46-0618-371BA60B2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37B9AB-3A88-D376-FF90-E74D6BAE437B}"/>
              </a:ext>
            </a:extLst>
          </p:cNvPr>
          <p:cNvSpPr>
            <a:spLocks noGrp="1"/>
          </p:cNvSpPr>
          <p:nvPr>
            <p:ph type="dt" sz="half" idx="10"/>
          </p:nvPr>
        </p:nvSpPr>
        <p:spPr/>
        <p:txBody>
          <a:bodyPr/>
          <a:lstStyle/>
          <a:p>
            <a:fld id="{41996F15-BCD8-6C40-A4E3-C376EC553F05}" type="datetimeFigureOut">
              <a:rPr kumimoji="1" lang="ja-JP" altLang="en-US" smtClean="0"/>
              <a:t>2023/3/24</a:t>
            </a:fld>
            <a:endParaRPr kumimoji="1" lang="ja-JP" altLang="en-US"/>
          </a:p>
        </p:txBody>
      </p:sp>
      <p:sp>
        <p:nvSpPr>
          <p:cNvPr id="6" name="フッター プレースホルダー 5">
            <a:extLst>
              <a:ext uri="{FF2B5EF4-FFF2-40B4-BE49-F238E27FC236}">
                <a16:creationId xmlns:a16="http://schemas.microsoft.com/office/drawing/2014/main" id="{36E74BA0-32AE-E138-E192-AC49BEFB62D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2DBCF3-50C6-69D4-6FC7-6DBC4B083F5C}"/>
              </a:ext>
            </a:extLst>
          </p:cNvPr>
          <p:cNvSpPr>
            <a:spLocks noGrp="1"/>
          </p:cNvSpPr>
          <p:nvPr>
            <p:ph type="sldNum" sz="quarter" idx="12"/>
          </p:nvPr>
        </p:nvSpPr>
        <p:spPr/>
        <p:txBody>
          <a:bodyPr/>
          <a:lstStyle/>
          <a:p>
            <a:fld id="{8DB1800C-1A9F-924A-80FE-6E2CA290724A}" type="slidenum">
              <a:rPr kumimoji="1" lang="ja-JP" altLang="en-US" smtClean="0"/>
              <a:t>‹#›</a:t>
            </a:fld>
            <a:endParaRPr kumimoji="1" lang="ja-JP" altLang="en-US"/>
          </a:p>
        </p:txBody>
      </p:sp>
    </p:spTree>
    <p:extLst>
      <p:ext uri="{BB962C8B-B14F-4D97-AF65-F5344CB8AC3E}">
        <p14:creationId xmlns:p14="http://schemas.microsoft.com/office/powerpoint/2010/main" val="242333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E00E2-C202-C933-FB66-A23F59FAB76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E0B2DA2-CE16-2A71-AD55-90D073E8F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EEB5A74-CAAA-FFD7-B838-21BB06C0E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25B4BFE-ED96-18EE-8158-4F4FD0E7D926}"/>
              </a:ext>
            </a:extLst>
          </p:cNvPr>
          <p:cNvSpPr>
            <a:spLocks noGrp="1"/>
          </p:cNvSpPr>
          <p:nvPr>
            <p:ph type="dt" sz="half" idx="10"/>
          </p:nvPr>
        </p:nvSpPr>
        <p:spPr/>
        <p:txBody>
          <a:bodyPr/>
          <a:lstStyle/>
          <a:p>
            <a:fld id="{41996F15-BCD8-6C40-A4E3-C376EC553F05}" type="datetimeFigureOut">
              <a:rPr kumimoji="1" lang="ja-JP" altLang="en-US" smtClean="0"/>
              <a:t>2023/3/24</a:t>
            </a:fld>
            <a:endParaRPr kumimoji="1" lang="ja-JP" altLang="en-US"/>
          </a:p>
        </p:txBody>
      </p:sp>
      <p:sp>
        <p:nvSpPr>
          <p:cNvPr id="6" name="フッター プレースホルダー 5">
            <a:extLst>
              <a:ext uri="{FF2B5EF4-FFF2-40B4-BE49-F238E27FC236}">
                <a16:creationId xmlns:a16="http://schemas.microsoft.com/office/drawing/2014/main" id="{5C692123-4A56-D9DF-8FD2-DAB96E92D40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4B79BE7-3EB0-88DE-6C8E-04144BFBF8B6}"/>
              </a:ext>
            </a:extLst>
          </p:cNvPr>
          <p:cNvSpPr>
            <a:spLocks noGrp="1"/>
          </p:cNvSpPr>
          <p:nvPr>
            <p:ph type="sldNum" sz="quarter" idx="12"/>
          </p:nvPr>
        </p:nvSpPr>
        <p:spPr/>
        <p:txBody>
          <a:bodyPr/>
          <a:lstStyle/>
          <a:p>
            <a:fld id="{8DB1800C-1A9F-924A-80FE-6E2CA290724A}" type="slidenum">
              <a:rPr kumimoji="1" lang="ja-JP" altLang="en-US" smtClean="0"/>
              <a:t>‹#›</a:t>
            </a:fld>
            <a:endParaRPr kumimoji="1" lang="ja-JP" altLang="en-US"/>
          </a:p>
        </p:txBody>
      </p:sp>
    </p:spTree>
    <p:extLst>
      <p:ext uri="{BB962C8B-B14F-4D97-AF65-F5344CB8AC3E}">
        <p14:creationId xmlns:p14="http://schemas.microsoft.com/office/powerpoint/2010/main" val="416723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721CB99-6D50-A1D3-BE02-CCB2A1BB0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64BCEC4-6CBD-F6E1-E318-AF46D8FC6E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7ECB20-F8DC-006E-989C-D27A58465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96F15-BCD8-6C40-A4E3-C376EC553F05}" type="datetimeFigureOut">
              <a:rPr kumimoji="1" lang="ja-JP" altLang="en-US" smtClean="0"/>
              <a:t>2023/3/24</a:t>
            </a:fld>
            <a:endParaRPr kumimoji="1" lang="ja-JP" altLang="en-US"/>
          </a:p>
        </p:txBody>
      </p:sp>
      <p:sp>
        <p:nvSpPr>
          <p:cNvPr id="5" name="フッター プレースホルダー 4">
            <a:extLst>
              <a:ext uri="{FF2B5EF4-FFF2-40B4-BE49-F238E27FC236}">
                <a16:creationId xmlns:a16="http://schemas.microsoft.com/office/drawing/2014/main" id="{1B6904C8-A5C3-B87B-93D0-718A583AC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34FC883-13D3-961B-D9BC-1751D1D077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1800C-1A9F-924A-80FE-6E2CA290724A}" type="slidenum">
              <a:rPr kumimoji="1" lang="ja-JP" altLang="en-US" smtClean="0"/>
              <a:t>‹#›</a:t>
            </a:fld>
            <a:endParaRPr kumimoji="1" lang="ja-JP" altLang="en-US"/>
          </a:p>
        </p:txBody>
      </p:sp>
    </p:spTree>
    <p:extLst>
      <p:ext uri="{BB962C8B-B14F-4D97-AF65-F5344CB8AC3E}">
        <p14:creationId xmlns:p14="http://schemas.microsoft.com/office/powerpoint/2010/main" val="1926057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21C2CF-ADFD-FE0E-483E-C9CF2A04E2A8}"/>
              </a:ext>
            </a:extLst>
          </p:cNvPr>
          <p:cNvSpPr>
            <a:spLocks noGrp="1"/>
          </p:cNvSpPr>
          <p:nvPr>
            <p:ph type="ctrTitle"/>
          </p:nvPr>
        </p:nvSpPr>
        <p:spPr>
          <a:xfrm>
            <a:off x="0" y="1175657"/>
            <a:ext cx="12192000" cy="2960914"/>
          </a:xfrm>
          <a:solidFill>
            <a:schemeClr val="bg2">
              <a:lumMod val="75000"/>
            </a:schemeClr>
          </a:solidFill>
        </p:spPr>
        <p:txBody>
          <a:bodyPr>
            <a:noAutofit/>
          </a:bodyPr>
          <a:lstStyle/>
          <a:p>
            <a:pPr>
              <a:lnSpc>
                <a:spcPct val="150000"/>
              </a:lnSpc>
            </a:pPr>
            <a:r>
              <a:rPr kumimoji="1" lang="ja-JP" altLang="en-US" u="sng">
                <a:solidFill>
                  <a:schemeClr val="bg1"/>
                </a:solidFill>
                <a:latin typeface="Meiryo" panose="020B0604030504040204" pitchFamily="34" charset="-128"/>
                <a:ea typeface="Meiryo" panose="020B0604030504040204" pitchFamily="34" charset="-128"/>
              </a:rPr>
              <a:t>社会科の授業づくり</a:t>
            </a:r>
            <a:r>
              <a:rPr kumimoji="1" lang="en-US" altLang="ja-JP" dirty="0">
                <a:solidFill>
                  <a:schemeClr val="bg1"/>
                </a:solidFill>
                <a:latin typeface="Meiryo" panose="020B0604030504040204" pitchFamily="34" charset="-128"/>
                <a:ea typeface="Meiryo" panose="020B0604030504040204" pitchFamily="34" charset="-128"/>
              </a:rPr>
              <a:t/>
            </a:r>
            <a:br>
              <a:rPr kumimoji="1" lang="en-US" altLang="ja-JP" dirty="0">
                <a:solidFill>
                  <a:schemeClr val="bg1"/>
                </a:solidFill>
                <a:latin typeface="Meiryo" panose="020B0604030504040204" pitchFamily="34" charset="-128"/>
                <a:ea typeface="Meiryo" panose="020B0604030504040204" pitchFamily="34" charset="-128"/>
              </a:rPr>
            </a:br>
            <a:r>
              <a:rPr kumimoji="1" lang="en-US" altLang="ja-JP" b="1" dirty="0">
                <a:solidFill>
                  <a:schemeClr val="bg1"/>
                </a:solidFill>
                <a:latin typeface="Meiryo" panose="020B0604030504040204" pitchFamily="34" charset="-128"/>
                <a:ea typeface="Meiryo" panose="020B0604030504040204" pitchFamily="34" charset="-128"/>
              </a:rPr>
              <a:t>〜</a:t>
            </a:r>
            <a:r>
              <a:rPr kumimoji="1" lang="ja-JP" altLang="en-US" b="1">
                <a:solidFill>
                  <a:schemeClr val="bg1"/>
                </a:solidFill>
                <a:latin typeface="Meiryo" panose="020B0604030504040204" pitchFamily="34" charset="-128"/>
                <a:ea typeface="Meiryo" panose="020B0604030504040204" pitchFamily="34" charset="-128"/>
              </a:rPr>
              <a:t>問題解決的な学習</a:t>
            </a:r>
            <a:r>
              <a:rPr kumimoji="1" lang="en-US" altLang="ja-JP" b="1" dirty="0">
                <a:solidFill>
                  <a:schemeClr val="bg1"/>
                </a:solidFill>
                <a:latin typeface="Meiryo" panose="020B0604030504040204" pitchFamily="34" charset="-128"/>
                <a:ea typeface="Meiryo" panose="020B0604030504040204" pitchFamily="34" charset="-128"/>
              </a:rPr>
              <a:t>〜</a:t>
            </a:r>
            <a:endParaRPr kumimoji="1" lang="ja-JP" altLang="en-US" b="1">
              <a:solidFill>
                <a:schemeClr val="bg1"/>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7B405B62-2969-ED93-96D9-CCC3BFF12D5B}"/>
              </a:ext>
            </a:extLst>
          </p:cNvPr>
          <p:cNvSpPr txBox="1"/>
          <p:nvPr/>
        </p:nvSpPr>
        <p:spPr>
          <a:xfrm>
            <a:off x="4362192" y="5389955"/>
            <a:ext cx="3467616" cy="584775"/>
          </a:xfrm>
          <a:prstGeom prst="rect">
            <a:avLst/>
          </a:prstGeom>
          <a:noFill/>
        </p:spPr>
        <p:txBody>
          <a:bodyPr wrap="none" rtlCol="0">
            <a:spAutoFit/>
          </a:bodyPr>
          <a:lstStyle/>
          <a:p>
            <a:r>
              <a:rPr kumimoji="1" lang="ja-JP" altLang="en-US" sz="3200">
                <a:solidFill>
                  <a:schemeClr val="tx1">
                    <a:lumMod val="75000"/>
                    <a:lumOff val="25000"/>
                  </a:schemeClr>
                </a:solidFill>
                <a:latin typeface="Meiryo" panose="020B0604030504040204" pitchFamily="34" charset="-128"/>
                <a:ea typeface="Meiryo" panose="020B0604030504040204" pitchFamily="34" charset="-128"/>
              </a:rPr>
              <a:t>岐阜県教育委員会</a:t>
            </a:r>
          </a:p>
        </p:txBody>
      </p:sp>
      <p:sp>
        <p:nvSpPr>
          <p:cNvPr id="5" name="テキスト ボックス 4">
            <a:extLst>
              <a:ext uri="{FF2B5EF4-FFF2-40B4-BE49-F238E27FC236}">
                <a16:creationId xmlns:a16="http://schemas.microsoft.com/office/drawing/2014/main" id="{7B405B62-2969-ED93-96D9-CCC3BFF12D5B}"/>
              </a:ext>
            </a:extLst>
          </p:cNvPr>
          <p:cNvSpPr txBox="1"/>
          <p:nvPr/>
        </p:nvSpPr>
        <p:spPr>
          <a:xfrm>
            <a:off x="5080337" y="5974730"/>
            <a:ext cx="2031325" cy="461665"/>
          </a:xfrm>
          <a:prstGeom prst="rect">
            <a:avLst/>
          </a:prstGeom>
          <a:noFill/>
        </p:spPr>
        <p:txBody>
          <a:bodyPr wrap="none" rtlCol="0">
            <a:spAutoFit/>
          </a:bodyPr>
          <a:lstStyle/>
          <a:p>
            <a:r>
              <a:rPr lang="ja-JP" altLang="en-US" sz="2400" dirty="0" smtClean="0">
                <a:solidFill>
                  <a:schemeClr val="tx1">
                    <a:lumMod val="75000"/>
                    <a:lumOff val="25000"/>
                  </a:schemeClr>
                </a:solidFill>
                <a:latin typeface="Meiryo" panose="020B0604030504040204" pitchFamily="34" charset="-128"/>
                <a:ea typeface="Meiryo" panose="020B0604030504040204" pitchFamily="34" charset="-128"/>
              </a:rPr>
              <a:t>令和５年３月</a:t>
            </a:r>
            <a:endParaRPr kumimoji="1" lang="ja-JP" altLang="en-US" sz="2400" dirty="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07794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FD71A2F-8478-2367-520F-0F39120E1A1E}"/>
              </a:ext>
            </a:extLst>
          </p:cNvPr>
          <p:cNvSpPr txBox="1"/>
          <p:nvPr/>
        </p:nvSpPr>
        <p:spPr>
          <a:xfrm>
            <a:off x="0" y="0"/>
            <a:ext cx="12192000" cy="769441"/>
          </a:xfrm>
          <a:prstGeom prst="rect">
            <a:avLst/>
          </a:prstGeom>
          <a:solidFill>
            <a:schemeClr val="accent1"/>
          </a:solidFill>
        </p:spPr>
        <p:txBody>
          <a:bodyPr wrap="square" rtlCol="0">
            <a:spAutoFit/>
          </a:bodyPr>
          <a:lstStyle/>
          <a:p>
            <a:pPr marL="514350" indent="-514350">
              <a:lnSpc>
                <a:spcPct val="150000"/>
              </a:lnSpc>
              <a:buFont typeface="+mj-ea"/>
              <a:buAutoNum type="circleNumDbPlain" startAt="4"/>
            </a:pPr>
            <a:r>
              <a:rPr kumimoji="1" lang="ja-JP" altLang="en-US" sz="3200" b="1">
                <a:solidFill>
                  <a:schemeClr val="bg1"/>
                </a:solidFill>
                <a:latin typeface="Meiryo" panose="020B0604030504040204" pitchFamily="34" charset="-128"/>
                <a:ea typeface="Meiryo" panose="020B0604030504040204" pitchFamily="34" charset="-128"/>
              </a:rPr>
              <a:t>　追究結果を振り返ってまとめる</a:t>
            </a:r>
            <a:r>
              <a:rPr lang="ja-JP" altLang="en-US" sz="3200" b="1">
                <a:solidFill>
                  <a:schemeClr val="bg1"/>
                </a:solidFill>
                <a:latin typeface="Meiryo" panose="020B0604030504040204" pitchFamily="34" charset="-128"/>
                <a:ea typeface="Meiryo" panose="020B0604030504040204" pitchFamily="34" charset="-128"/>
              </a:rPr>
              <a:t>（中：追究結果をまとめる）</a:t>
            </a:r>
            <a:endParaRPr kumimoji="1" lang="en-US" altLang="ja-JP" sz="3200" b="1" dirty="0">
              <a:solidFill>
                <a:schemeClr val="bg1"/>
              </a:solidFill>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DF55BC1B-04D2-CE60-5F75-1797DBE0D345}"/>
              </a:ext>
            </a:extLst>
          </p:cNvPr>
          <p:cNvSpPr txBox="1"/>
          <p:nvPr/>
        </p:nvSpPr>
        <p:spPr>
          <a:xfrm>
            <a:off x="361652" y="1904240"/>
            <a:ext cx="7374461" cy="1524759"/>
          </a:xfrm>
          <a:prstGeom prst="rect">
            <a:avLst/>
          </a:prstGeom>
          <a:solidFill>
            <a:schemeClr val="accent2">
              <a:lumMod val="20000"/>
              <a:lumOff val="80000"/>
            </a:schemeClr>
          </a:solidFill>
        </p:spPr>
        <p:txBody>
          <a:bodyPr wrap="square" rtlCol="0" anchor="ctr" anchorCtr="0">
            <a:noAutofit/>
          </a:bodyPr>
          <a:lstStyle/>
          <a:p>
            <a:r>
              <a:rPr lang="en-US" altLang="ja-JP" sz="3200" b="1"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3200" b="1">
                <a:solidFill>
                  <a:schemeClr val="tx1">
                    <a:lumMod val="75000"/>
                    <a:lumOff val="25000"/>
                  </a:schemeClr>
                </a:solidFill>
                <a:latin typeface="Meiryo" panose="020B0604030504040204" pitchFamily="34" charset="-128"/>
                <a:ea typeface="Meiryo" panose="020B0604030504040204" pitchFamily="34" charset="-128"/>
              </a:rPr>
              <a:t>１</a:t>
            </a:r>
            <a:r>
              <a:rPr lang="en-US" altLang="ja-JP" sz="3200" b="1"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3200" b="1">
                <a:solidFill>
                  <a:schemeClr val="tx1">
                    <a:lumMod val="75000"/>
                    <a:lumOff val="25000"/>
                  </a:schemeClr>
                </a:solidFill>
                <a:latin typeface="Meiryo" panose="020B0604030504040204" pitchFamily="34" charset="-128"/>
                <a:ea typeface="Meiryo" panose="020B0604030504040204" pitchFamily="34" charset="-128"/>
              </a:rPr>
              <a:t>基礎資料として</a:t>
            </a:r>
            <a:endParaRPr lang="en-US" altLang="ja-JP" sz="3200" b="1"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Arial" panose="020B0604020202020204" pitchFamily="34" charset="0"/>
              <a:buChar char="•"/>
            </a:pPr>
            <a:r>
              <a:rPr lang="ja-JP" altLang="en-US" sz="3200">
                <a:solidFill>
                  <a:schemeClr val="tx1">
                    <a:lumMod val="75000"/>
                    <a:lumOff val="25000"/>
                  </a:schemeClr>
                </a:solidFill>
                <a:latin typeface="Meiryo" panose="020B0604030504040204" pitchFamily="34" charset="-128"/>
                <a:ea typeface="Meiryo" panose="020B0604030504040204" pitchFamily="34" charset="-128"/>
              </a:rPr>
              <a:t>聞き取って自分のメモにまとめる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Arial" panose="020B0604020202020204" pitchFamily="34" charset="0"/>
              <a:buChar char="•"/>
            </a:pPr>
            <a:r>
              <a:rPr lang="ja-JP" altLang="en-US" sz="3200">
                <a:solidFill>
                  <a:schemeClr val="tx1">
                    <a:lumMod val="75000"/>
                    <a:lumOff val="25000"/>
                  </a:schemeClr>
                </a:solidFill>
                <a:latin typeface="Meiryo" panose="020B0604030504040204" pitchFamily="34" charset="-128"/>
                <a:ea typeface="Meiryo" panose="020B0604030504040204" pitchFamily="34" charset="-128"/>
              </a:rPr>
              <a:t>数値情報をグラフに転換する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2E777212-9666-808B-867F-FA004BB20F15}"/>
              </a:ext>
            </a:extLst>
          </p:cNvPr>
          <p:cNvSpPr txBox="1"/>
          <p:nvPr/>
        </p:nvSpPr>
        <p:spPr>
          <a:xfrm>
            <a:off x="361654" y="1077677"/>
            <a:ext cx="7737318" cy="645535"/>
          </a:xfrm>
          <a:prstGeom prst="rect">
            <a:avLst/>
          </a:prstGeom>
          <a:solidFill>
            <a:schemeClr val="bg1">
              <a:lumMod val="95000"/>
            </a:schemeClr>
          </a:solidFill>
        </p:spPr>
        <p:txBody>
          <a:bodyPr wrap="square" rtlCol="0" anchor="ctr" anchorCtr="0">
            <a:noAutofit/>
          </a:bodyPr>
          <a:lstStyle/>
          <a:p>
            <a:pPr algn="ctr"/>
            <a:r>
              <a:rPr lang="ja-JP" altLang="en-US" sz="3200" b="1">
                <a:solidFill>
                  <a:schemeClr val="tx1">
                    <a:lumMod val="75000"/>
                    <a:lumOff val="25000"/>
                  </a:schemeClr>
                </a:solidFill>
                <a:latin typeface="Meiryo" panose="020B0604030504040204" pitchFamily="34" charset="-128"/>
                <a:ea typeface="Meiryo" panose="020B0604030504040204" pitchFamily="34" charset="-128"/>
              </a:rPr>
              <a:t>社会的事象等について調べまとめる技能</a:t>
            </a:r>
            <a:endParaRPr lang="en-US" altLang="ja-JP" sz="3200" b="1"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4" name="テキスト ボックス 3">
            <a:extLst>
              <a:ext uri="{FF2B5EF4-FFF2-40B4-BE49-F238E27FC236}">
                <a16:creationId xmlns:a16="http://schemas.microsoft.com/office/drawing/2014/main" id="{13414FCD-ECB7-B221-0E96-D3230007BE4A}"/>
              </a:ext>
            </a:extLst>
          </p:cNvPr>
          <p:cNvSpPr txBox="1"/>
          <p:nvPr/>
        </p:nvSpPr>
        <p:spPr>
          <a:xfrm>
            <a:off x="7855941" y="1904240"/>
            <a:ext cx="4336059" cy="1077218"/>
          </a:xfrm>
          <a:prstGeom prst="rect">
            <a:avLst/>
          </a:prstGeom>
          <a:noFill/>
        </p:spPr>
        <p:txBody>
          <a:bodyPr wrap="square" rtlCol="0">
            <a:spAutoFit/>
          </a:bodyPr>
          <a:lstStyle/>
          <a:p>
            <a:r>
              <a:rPr lang="ja-JP" altLang="en-US" sz="3200">
                <a:solidFill>
                  <a:schemeClr val="tx1">
                    <a:lumMod val="75000"/>
                    <a:lumOff val="25000"/>
                  </a:schemeClr>
                </a:solidFill>
                <a:latin typeface="Meiryo" panose="020B0604030504040204" pitchFamily="34" charset="-128"/>
                <a:ea typeface="Meiryo" panose="020B0604030504040204" pitchFamily="34" charset="-128"/>
              </a:rPr>
              <a:t>（小解説</a:t>
            </a:r>
            <a:r>
              <a:rPr lang="en-US" altLang="ja-JP" sz="3200" dirty="0">
                <a:solidFill>
                  <a:schemeClr val="tx1">
                    <a:lumMod val="75000"/>
                    <a:lumOff val="25000"/>
                  </a:schemeClr>
                </a:solidFill>
                <a:latin typeface="Meiryo" panose="020B0604030504040204" pitchFamily="34" charset="-128"/>
                <a:ea typeface="Meiryo" panose="020B0604030504040204" pitchFamily="34" charset="-128"/>
              </a:rPr>
              <a:t>p.152-153</a:t>
            </a:r>
            <a:r>
              <a:rPr lang="ja-JP" altLang="en-US" sz="3200">
                <a:solidFill>
                  <a:schemeClr val="tx1">
                    <a:lumMod val="75000"/>
                    <a:lumOff val="25000"/>
                  </a:schemeClr>
                </a:solidFill>
                <a:latin typeface="Meiryo" panose="020B0604030504040204" pitchFamily="34" charset="-128"/>
                <a:ea typeface="Meiryo" panose="020B0604030504040204" pitchFamily="34" charset="-128"/>
              </a:rPr>
              <a:t>）</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r>
              <a:rPr kumimoji="1" lang="ja-JP" altLang="en-US" sz="3200">
                <a:solidFill>
                  <a:schemeClr val="tx1">
                    <a:lumMod val="75000"/>
                    <a:lumOff val="25000"/>
                  </a:schemeClr>
                </a:solidFill>
                <a:latin typeface="Meiryo" panose="020B0604030504040204" pitchFamily="34" charset="-128"/>
                <a:ea typeface="Meiryo" panose="020B0604030504040204" pitchFamily="34" charset="-128"/>
              </a:rPr>
              <a:t>（中解説</a:t>
            </a:r>
            <a:r>
              <a:rPr kumimoji="1" lang="en-US" altLang="ja-JP" sz="3200" dirty="0">
                <a:solidFill>
                  <a:schemeClr val="tx1">
                    <a:lumMod val="75000"/>
                    <a:lumOff val="25000"/>
                  </a:schemeClr>
                </a:solidFill>
                <a:latin typeface="Meiryo" panose="020B0604030504040204" pitchFamily="34" charset="-128"/>
                <a:ea typeface="Meiryo" panose="020B0604030504040204" pitchFamily="34" charset="-128"/>
              </a:rPr>
              <a:t>p.186-187</a:t>
            </a:r>
            <a:r>
              <a:rPr kumimoji="1" lang="ja-JP" altLang="en-US" sz="3200">
                <a:solidFill>
                  <a:schemeClr val="tx1">
                    <a:lumMod val="75000"/>
                    <a:lumOff val="25000"/>
                  </a:schemeClr>
                </a:solidFill>
                <a:latin typeface="Meiryo" panose="020B0604030504040204" pitchFamily="34" charset="-128"/>
                <a:ea typeface="Meiryo" panose="020B0604030504040204" pitchFamily="34" charset="-128"/>
              </a:rPr>
              <a:t>）</a:t>
            </a:r>
          </a:p>
        </p:txBody>
      </p:sp>
      <p:sp>
        <p:nvSpPr>
          <p:cNvPr id="5" name="テキスト ボックス 4">
            <a:extLst>
              <a:ext uri="{FF2B5EF4-FFF2-40B4-BE49-F238E27FC236}">
                <a16:creationId xmlns:a16="http://schemas.microsoft.com/office/drawing/2014/main" id="{55306D6F-A66F-3366-3099-9F3354A75DFE}"/>
              </a:ext>
            </a:extLst>
          </p:cNvPr>
          <p:cNvSpPr txBox="1"/>
          <p:nvPr/>
        </p:nvSpPr>
        <p:spPr>
          <a:xfrm>
            <a:off x="361652" y="3580999"/>
            <a:ext cx="11394920" cy="3247973"/>
          </a:xfrm>
          <a:prstGeom prst="rect">
            <a:avLst/>
          </a:prstGeom>
          <a:solidFill>
            <a:schemeClr val="accent2">
              <a:lumMod val="20000"/>
              <a:lumOff val="80000"/>
            </a:schemeClr>
          </a:solidFill>
        </p:spPr>
        <p:txBody>
          <a:bodyPr wrap="square" rtlCol="0" anchor="ctr" anchorCtr="0">
            <a:noAutofit/>
          </a:bodyPr>
          <a:lstStyle/>
          <a:p>
            <a:r>
              <a:rPr lang="en-US" altLang="ja-JP" sz="3200" b="1"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3200" b="1" dirty="0">
                <a:solidFill>
                  <a:schemeClr val="tx1">
                    <a:lumMod val="75000"/>
                    <a:lumOff val="25000"/>
                  </a:schemeClr>
                </a:solidFill>
                <a:latin typeface="Meiryo" panose="020B0604030504040204" pitchFamily="34" charset="-128"/>
                <a:ea typeface="Meiryo" panose="020B0604030504040204" pitchFamily="34" charset="-128"/>
              </a:rPr>
              <a:t>２</a:t>
            </a:r>
            <a:r>
              <a:rPr lang="en-US" altLang="ja-JP" sz="3200" b="1"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3200" b="1" dirty="0">
                <a:solidFill>
                  <a:schemeClr val="tx1">
                    <a:lumMod val="75000"/>
                    <a:lumOff val="25000"/>
                  </a:schemeClr>
                </a:solidFill>
                <a:latin typeface="Meiryo" panose="020B0604030504040204" pitchFamily="34" charset="-128"/>
                <a:ea typeface="Meiryo" panose="020B0604030504040204" pitchFamily="34" charset="-128"/>
              </a:rPr>
              <a:t>分類・整理して</a:t>
            </a:r>
            <a:endParaRPr lang="en-US" altLang="ja-JP" sz="3200" b="1"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Arial" panose="020B0604020202020204" pitchFamily="34" charset="0"/>
              <a:buChar char="•"/>
            </a:pPr>
            <a:r>
              <a:rPr lang="ja-JP" altLang="en-US" sz="3200" dirty="0">
                <a:solidFill>
                  <a:schemeClr val="tx1">
                    <a:lumMod val="75000"/>
                    <a:lumOff val="25000"/>
                  </a:schemeClr>
                </a:solidFill>
                <a:latin typeface="Meiryo" panose="020B0604030504040204" pitchFamily="34" charset="-128"/>
                <a:ea typeface="Meiryo" panose="020B0604030504040204" pitchFamily="34" charset="-128"/>
              </a:rPr>
              <a:t>項目やカテゴリーなどに整理して</a:t>
            </a:r>
            <a:r>
              <a:rPr lang="ja-JP" altLang="en-US" sz="3200" dirty="0" smtClean="0">
                <a:solidFill>
                  <a:schemeClr val="tx1">
                    <a:lumMod val="75000"/>
                    <a:lumOff val="25000"/>
                  </a:schemeClr>
                </a:solidFill>
                <a:latin typeface="Meiryo" panose="020B0604030504040204" pitchFamily="34" charset="-128"/>
                <a:ea typeface="Meiryo" panose="020B0604030504040204" pitchFamily="34" charset="-128"/>
              </a:rPr>
              <a:t>まとめる。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Arial" panose="020B0604020202020204" pitchFamily="34" charset="0"/>
              <a:buChar char="•"/>
            </a:pPr>
            <a:r>
              <a:rPr lang="ja-JP" altLang="en-US" sz="3200" dirty="0">
                <a:solidFill>
                  <a:schemeClr val="tx1">
                    <a:lumMod val="75000"/>
                    <a:lumOff val="25000"/>
                  </a:schemeClr>
                </a:solidFill>
                <a:latin typeface="Meiryo" panose="020B0604030504040204" pitchFamily="34" charset="-128"/>
                <a:ea typeface="Meiryo" panose="020B0604030504040204" pitchFamily="34" charset="-128"/>
              </a:rPr>
              <a:t>順序や因果関係などで整理して年表に</a:t>
            </a:r>
            <a:r>
              <a:rPr lang="ja-JP" altLang="en-US" sz="3200" dirty="0" smtClean="0">
                <a:solidFill>
                  <a:schemeClr val="tx1">
                    <a:lumMod val="75000"/>
                    <a:lumOff val="25000"/>
                  </a:schemeClr>
                </a:solidFill>
                <a:latin typeface="Meiryo" panose="020B0604030504040204" pitchFamily="34" charset="-128"/>
                <a:ea typeface="Meiryo" panose="020B0604030504040204" pitchFamily="34" charset="-128"/>
              </a:rPr>
              <a:t>まとめる。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Arial" panose="020B0604020202020204" pitchFamily="34" charset="0"/>
              <a:buChar char="•"/>
            </a:pPr>
            <a:r>
              <a:rPr lang="ja-JP" altLang="en-US" sz="3200" dirty="0">
                <a:solidFill>
                  <a:schemeClr val="tx1">
                    <a:lumMod val="75000"/>
                    <a:lumOff val="25000"/>
                  </a:schemeClr>
                </a:solidFill>
                <a:latin typeface="Meiryo" panose="020B0604030504040204" pitchFamily="34" charset="-128"/>
                <a:ea typeface="Meiryo" panose="020B0604030504040204" pitchFamily="34" charset="-128"/>
              </a:rPr>
              <a:t>位置や方位、範囲などで整理して白地図上にまとめる相互関係を整理して図（イメージマップやフローチャートなど）に</a:t>
            </a:r>
            <a:r>
              <a:rPr lang="ja-JP" altLang="en-US" sz="3200" dirty="0" smtClean="0">
                <a:solidFill>
                  <a:schemeClr val="tx1">
                    <a:lumMod val="75000"/>
                    <a:lumOff val="25000"/>
                  </a:schemeClr>
                </a:solidFill>
                <a:latin typeface="Meiryo" panose="020B0604030504040204" pitchFamily="34" charset="-128"/>
                <a:ea typeface="Meiryo" panose="020B0604030504040204" pitchFamily="34" charset="-128"/>
              </a:rPr>
              <a:t>まとめる。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1998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FD71A2F-8478-2367-520F-0F39120E1A1E}"/>
              </a:ext>
            </a:extLst>
          </p:cNvPr>
          <p:cNvSpPr txBox="1"/>
          <p:nvPr/>
        </p:nvSpPr>
        <p:spPr>
          <a:xfrm>
            <a:off x="0" y="0"/>
            <a:ext cx="12192000" cy="1423467"/>
          </a:xfrm>
          <a:prstGeom prst="rect">
            <a:avLst/>
          </a:prstGeom>
          <a:solidFill>
            <a:schemeClr val="accent1"/>
          </a:solidFill>
          <a:ln>
            <a:noFill/>
          </a:ln>
        </p:spPr>
        <p:txBody>
          <a:bodyPr wrap="square" rtlCol="0" anchor="ctr" anchorCtr="0">
            <a:noAutofit/>
          </a:bodyPr>
          <a:lstStyle/>
          <a:p>
            <a:pPr marL="514350" indent="-514350">
              <a:lnSpc>
                <a:spcPct val="150000"/>
              </a:lnSpc>
              <a:buFont typeface="+mj-ea"/>
              <a:buAutoNum type="circleNumDbPlain" startAt="5"/>
            </a:pPr>
            <a:r>
              <a:rPr lang="ja-JP" altLang="en-US" sz="3200" b="1">
                <a:solidFill>
                  <a:schemeClr val="bg1"/>
                </a:solidFill>
                <a:latin typeface="Meiryo" panose="020B0604030504040204" pitchFamily="34" charset="-128"/>
                <a:ea typeface="Meiryo" panose="020B0604030504040204" pitchFamily="34" charset="-128"/>
              </a:rPr>
              <a:t>　追究結果を振り返って新たな問いを見いだす（中：自分の学びを振り返ったり新たな問いを見いだしたり）</a:t>
            </a:r>
            <a:endParaRPr kumimoji="1" lang="ja-JP" altLang="en-US" sz="3200" b="1">
              <a:solidFill>
                <a:schemeClr val="bg1"/>
              </a:solidFill>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92766844-8113-D03D-20E3-1BB9DB4DE70F}"/>
              </a:ext>
            </a:extLst>
          </p:cNvPr>
          <p:cNvSpPr txBox="1"/>
          <p:nvPr/>
        </p:nvSpPr>
        <p:spPr>
          <a:xfrm>
            <a:off x="219827" y="1669933"/>
            <a:ext cx="11752345" cy="3061725"/>
          </a:xfrm>
          <a:prstGeom prst="rect">
            <a:avLst/>
          </a:prstGeom>
          <a:solidFill>
            <a:schemeClr val="accent2">
              <a:lumMod val="20000"/>
              <a:lumOff val="80000"/>
            </a:schemeClr>
          </a:solidFill>
          <a:ln w="38100">
            <a:noFill/>
          </a:ln>
        </p:spPr>
        <p:txBody>
          <a:bodyPr wrap="square" rtlCol="0" anchor="ctr" anchorCtr="0">
            <a:noAutofit/>
          </a:bodyPr>
          <a:lstStyle/>
          <a:p>
            <a:pPr marL="457200" indent="-457200">
              <a:buFont typeface="Wingdings" pitchFamily="2" charset="2"/>
              <a:buChar char="p"/>
            </a:pPr>
            <a:r>
              <a:rPr lang="ja-JP" altLang="en-US" sz="3200" dirty="0">
                <a:solidFill>
                  <a:schemeClr val="tx1">
                    <a:lumMod val="75000"/>
                    <a:lumOff val="25000"/>
                  </a:schemeClr>
                </a:solidFill>
                <a:latin typeface="Meiryo" panose="020B0604030504040204" pitchFamily="34" charset="-128"/>
                <a:ea typeface="Meiryo" panose="020B0604030504040204" pitchFamily="34" charset="-128"/>
              </a:rPr>
              <a:t>課題解決の見通しは適切であった</a:t>
            </a:r>
            <a:r>
              <a:rPr lang="ja-JP" altLang="en-US" sz="3200" dirty="0" smtClean="0">
                <a:solidFill>
                  <a:schemeClr val="tx1">
                    <a:lumMod val="75000"/>
                    <a:lumOff val="25000"/>
                  </a:schemeClr>
                </a:solidFill>
                <a:latin typeface="Meiryo" panose="020B0604030504040204" pitchFamily="34" charset="-128"/>
                <a:ea typeface="Meiryo" panose="020B0604030504040204" pitchFamily="34" charset="-128"/>
              </a:rPr>
              <a:t>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Wingdings" pitchFamily="2" charset="2"/>
              <a:buChar char="p"/>
            </a:pPr>
            <a:r>
              <a:rPr lang="ja-JP" altLang="en-US" sz="3200" dirty="0">
                <a:solidFill>
                  <a:schemeClr val="tx1">
                    <a:lumMod val="75000"/>
                    <a:lumOff val="25000"/>
                  </a:schemeClr>
                </a:solidFill>
                <a:latin typeface="Meiryo" panose="020B0604030504040204" pitchFamily="34" charset="-128"/>
                <a:ea typeface="Meiryo" panose="020B0604030504040204" pitchFamily="34" charset="-128"/>
              </a:rPr>
              <a:t>社会的事象は自らの生活にどのように関わっている</a:t>
            </a:r>
            <a:r>
              <a:rPr lang="ja-JP" altLang="en-US" sz="3200" dirty="0" smtClean="0">
                <a:solidFill>
                  <a:schemeClr val="tx1">
                    <a:lumMod val="75000"/>
                    <a:lumOff val="25000"/>
                  </a:schemeClr>
                </a:solidFill>
                <a:latin typeface="Meiryo" panose="020B0604030504040204" pitchFamily="34" charset="-128"/>
                <a:ea typeface="Meiryo" panose="020B0604030504040204" pitchFamily="34" charset="-128"/>
              </a:rPr>
              <a:t>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Wingdings" pitchFamily="2" charset="2"/>
              <a:buChar char="p"/>
            </a:pPr>
            <a:r>
              <a:rPr lang="ja-JP" altLang="en-US" sz="3200" dirty="0">
                <a:solidFill>
                  <a:schemeClr val="tx1">
                    <a:lumMod val="75000"/>
                    <a:lumOff val="25000"/>
                  </a:schemeClr>
                </a:solidFill>
                <a:latin typeface="Meiryo" panose="020B0604030504040204" pitchFamily="34" charset="-128"/>
                <a:ea typeface="Meiryo" panose="020B0604030504040204" pitchFamily="34" charset="-128"/>
              </a:rPr>
              <a:t>学習前と比べて、どのように認識が深まった</a:t>
            </a:r>
            <a:r>
              <a:rPr lang="ja-JP" altLang="en-US" sz="3200" dirty="0" smtClean="0">
                <a:solidFill>
                  <a:schemeClr val="tx1">
                    <a:lumMod val="75000"/>
                    <a:lumOff val="25000"/>
                  </a:schemeClr>
                </a:solidFill>
                <a:latin typeface="Meiryo" panose="020B0604030504040204" pitchFamily="34" charset="-128"/>
                <a:ea typeface="Meiryo" panose="020B0604030504040204" pitchFamily="34" charset="-128"/>
              </a:rPr>
              <a:t>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Wingdings" pitchFamily="2" charset="2"/>
              <a:buChar char="p"/>
            </a:pPr>
            <a:r>
              <a:rPr lang="ja-JP" altLang="en-US" sz="3200" dirty="0">
                <a:solidFill>
                  <a:schemeClr val="tx1">
                    <a:lumMod val="75000"/>
                    <a:lumOff val="25000"/>
                  </a:schemeClr>
                </a:solidFill>
                <a:latin typeface="Meiryo" panose="020B0604030504040204" pitchFamily="34" charset="-128"/>
                <a:ea typeface="Meiryo" panose="020B0604030504040204" pitchFamily="34" charset="-128"/>
              </a:rPr>
              <a:t>学習を</a:t>
            </a:r>
            <a:r>
              <a:rPr lang="ja-JP" altLang="en-US" sz="3200" dirty="0" smtClean="0">
                <a:solidFill>
                  <a:schemeClr val="tx1">
                    <a:lumMod val="75000"/>
                    <a:lumOff val="25000"/>
                  </a:schemeClr>
                </a:solidFill>
                <a:latin typeface="Meiryo" panose="020B0604030504040204" pitchFamily="34" charset="-128"/>
                <a:ea typeface="Meiryo" panose="020B0604030504040204" pitchFamily="34" charset="-128"/>
              </a:rPr>
              <a:t>通じて、分かった</a:t>
            </a:r>
            <a:r>
              <a:rPr lang="ja-JP" altLang="en-US" sz="3200" dirty="0">
                <a:solidFill>
                  <a:schemeClr val="tx1">
                    <a:lumMod val="75000"/>
                    <a:lumOff val="25000"/>
                  </a:schemeClr>
                </a:solidFill>
                <a:latin typeface="Meiryo" panose="020B0604030504040204" pitchFamily="34" charset="-128"/>
                <a:ea typeface="Meiryo" panose="020B0604030504040204" pitchFamily="34" charset="-128"/>
              </a:rPr>
              <a:t>ことは何</a:t>
            </a:r>
            <a:r>
              <a:rPr lang="ja-JP" altLang="en-US" sz="3200" dirty="0" smtClean="0">
                <a:solidFill>
                  <a:schemeClr val="tx1">
                    <a:lumMod val="75000"/>
                    <a:lumOff val="25000"/>
                  </a:schemeClr>
                </a:solidFill>
                <a:latin typeface="Meiryo" panose="020B0604030504040204" pitchFamily="34" charset="-128"/>
                <a:ea typeface="Meiryo" panose="020B0604030504040204" pitchFamily="34" charset="-128"/>
              </a:rPr>
              <a:t>か</a:t>
            </a:r>
            <a:r>
              <a:rPr lang="ja-JP" altLang="en-US" sz="32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3200" dirty="0" smtClean="0">
                <a:solidFill>
                  <a:schemeClr val="tx1">
                    <a:lumMod val="75000"/>
                    <a:lumOff val="25000"/>
                  </a:schemeClr>
                </a:solidFill>
                <a:latin typeface="Meiryo" panose="020B0604030504040204" pitchFamily="34" charset="-128"/>
                <a:ea typeface="Meiryo" panose="020B0604030504040204" pitchFamily="34" charset="-128"/>
              </a:rPr>
              <a:t>分からなかった</a:t>
            </a:r>
            <a:r>
              <a:rPr lang="ja-JP" altLang="en-US" sz="3200" dirty="0">
                <a:solidFill>
                  <a:schemeClr val="tx1">
                    <a:lumMod val="75000"/>
                    <a:lumOff val="25000"/>
                  </a:schemeClr>
                </a:solidFill>
                <a:latin typeface="Meiryo" panose="020B0604030504040204" pitchFamily="34" charset="-128"/>
                <a:ea typeface="Meiryo" panose="020B0604030504040204" pitchFamily="34" charset="-128"/>
              </a:rPr>
              <a:t>ことは何</a:t>
            </a:r>
            <a:r>
              <a:rPr lang="ja-JP" altLang="en-US" sz="3200" dirty="0" smtClean="0">
                <a:solidFill>
                  <a:schemeClr val="tx1">
                    <a:lumMod val="75000"/>
                    <a:lumOff val="25000"/>
                  </a:schemeClr>
                </a:solidFill>
                <a:latin typeface="Meiryo" panose="020B0604030504040204" pitchFamily="34" charset="-128"/>
                <a:ea typeface="Meiryo" panose="020B0604030504040204" pitchFamily="34" charset="-128"/>
              </a:rPr>
              <a:t>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Wingdings" pitchFamily="2" charset="2"/>
              <a:buChar char="p"/>
            </a:pPr>
            <a:r>
              <a:rPr lang="ja-JP" altLang="en-US" sz="3200" dirty="0">
                <a:solidFill>
                  <a:schemeClr val="tx1">
                    <a:lumMod val="75000"/>
                    <a:lumOff val="25000"/>
                  </a:schemeClr>
                </a:solidFill>
                <a:latin typeface="Meiryo" panose="020B0604030504040204" pitchFamily="34" charset="-128"/>
                <a:ea typeface="Meiryo" panose="020B0604030504040204" pitchFamily="34" charset="-128"/>
              </a:rPr>
              <a:t>他の事象と関連付けて、考えられることは</a:t>
            </a:r>
            <a:r>
              <a:rPr lang="ja-JP" altLang="en-US" sz="3200">
                <a:solidFill>
                  <a:schemeClr val="tx1">
                    <a:lumMod val="75000"/>
                    <a:lumOff val="25000"/>
                  </a:schemeClr>
                </a:solidFill>
                <a:latin typeface="Meiryo" panose="020B0604030504040204" pitchFamily="34" charset="-128"/>
                <a:ea typeface="Meiryo" panose="020B0604030504040204" pitchFamily="34" charset="-128"/>
              </a:rPr>
              <a:t>何</a:t>
            </a:r>
            <a:r>
              <a:rPr lang="ja-JP" altLang="en-US" sz="3200" smtClean="0">
                <a:solidFill>
                  <a:schemeClr val="tx1">
                    <a:lumMod val="75000"/>
                    <a:lumOff val="25000"/>
                  </a:schemeClr>
                </a:solidFill>
                <a:latin typeface="Meiryo" panose="020B0604030504040204" pitchFamily="34" charset="-128"/>
                <a:ea typeface="Meiryo" panose="020B0604030504040204" pitchFamily="34" charset="-128"/>
              </a:rPr>
              <a:t>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7" name="右矢印 6">
            <a:extLst>
              <a:ext uri="{FF2B5EF4-FFF2-40B4-BE49-F238E27FC236}">
                <a16:creationId xmlns:a16="http://schemas.microsoft.com/office/drawing/2014/main" id="{28678682-5A32-95D8-FC02-C08C2C66C67A}"/>
              </a:ext>
            </a:extLst>
          </p:cNvPr>
          <p:cNvSpPr/>
          <p:nvPr/>
        </p:nvSpPr>
        <p:spPr>
          <a:xfrm>
            <a:off x="2667592" y="5089617"/>
            <a:ext cx="610802" cy="61625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0C6635F-126A-BC9B-3C40-E65BD82C7BB3}"/>
              </a:ext>
            </a:extLst>
          </p:cNvPr>
          <p:cNvSpPr txBox="1"/>
          <p:nvPr/>
        </p:nvSpPr>
        <p:spPr>
          <a:xfrm>
            <a:off x="406400" y="4983744"/>
            <a:ext cx="2032000" cy="828000"/>
          </a:xfrm>
          <a:prstGeom prst="rect">
            <a:avLst/>
          </a:prstGeom>
          <a:solidFill>
            <a:schemeClr val="bg1">
              <a:alpha val="50000"/>
            </a:schemeClr>
          </a:solidFill>
          <a:ln w="38100">
            <a:solidFill>
              <a:schemeClr val="accent1"/>
            </a:solidFill>
          </a:ln>
        </p:spPr>
        <p:txBody>
          <a:bodyPr wrap="square" rtlCol="0" anchor="ctr" anchorCtr="0">
            <a:noAutofit/>
          </a:bodyPr>
          <a:lstStyle/>
          <a:p>
            <a:pPr algn="ctr"/>
            <a:r>
              <a:rPr lang="ja-JP" altLang="en-US" sz="2400">
                <a:solidFill>
                  <a:schemeClr val="tx1">
                    <a:lumMod val="75000"/>
                    <a:lumOff val="25000"/>
                  </a:schemeClr>
                </a:solidFill>
                <a:latin typeface="Meiryo" panose="020B0604030504040204" pitchFamily="34" charset="-128"/>
                <a:ea typeface="Meiryo" panose="020B0604030504040204" pitchFamily="34" charset="-128"/>
              </a:rPr>
              <a:t>学習問題</a:t>
            </a:r>
            <a:endParaRPr lang="en-US" altLang="ja-JP" sz="2400" dirty="0">
              <a:solidFill>
                <a:schemeClr val="tx1">
                  <a:lumMod val="75000"/>
                  <a:lumOff val="25000"/>
                </a:schemeClr>
              </a:solidFill>
              <a:latin typeface="Meiryo" panose="020B0604030504040204" pitchFamily="34" charset="-128"/>
              <a:ea typeface="Meiryo" panose="020B0604030504040204" pitchFamily="34" charset="-128"/>
            </a:endParaRPr>
          </a:p>
          <a:p>
            <a:pPr algn="ctr"/>
            <a:r>
              <a:rPr lang="ja-JP" altLang="en-US" sz="2400">
                <a:solidFill>
                  <a:schemeClr val="tx1">
                    <a:lumMod val="75000"/>
                    <a:lumOff val="25000"/>
                  </a:schemeClr>
                </a:solidFill>
                <a:latin typeface="Meiryo" panose="020B0604030504040204" pitchFamily="34" charset="-128"/>
                <a:ea typeface="Meiryo" panose="020B0604030504040204" pitchFamily="34" charset="-128"/>
              </a:rPr>
              <a:t>（学習課題）</a:t>
            </a:r>
            <a:endParaRPr lang="en-US" altLang="ja-JP" sz="24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5370CE01-56E4-6422-C134-5958789F073D}"/>
              </a:ext>
            </a:extLst>
          </p:cNvPr>
          <p:cNvSpPr txBox="1"/>
          <p:nvPr/>
        </p:nvSpPr>
        <p:spPr>
          <a:xfrm>
            <a:off x="3507586" y="4983744"/>
            <a:ext cx="823475" cy="828000"/>
          </a:xfrm>
          <a:prstGeom prst="rect">
            <a:avLst/>
          </a:prstGeom>
          <a:solidFill>
            <a:schemeClr val="bg1">
              <a:alpha val="50000"/>
            </a:schemeClr>
          </a:solidFill>
          <a:ln w="38100">
            <a:solidFill>
              <a:schemeClr val="accent1"/>
            </a:solidFill>
          </a:ln>
        </p:spPr>
        <p:txBody>
          <a:bodyPr wrap="square" rtlCol="0" anchor="ctr" anchorCtr="0">
            <a:noAutofit/>
          </a:bodyPr>
          <a:lstStyle/>
          <a:p>
            <a:pPr algn="ctr"/>
            <a:r>
              <a:rPr lang="ja-JP" altLang="en-US" sz="2400">
                <a:solidFill>
                  <a:schemeClr val="tx1">
                    <a:lumMod val="75000"/>
                    <a:lumOff val="25000"/>
                  </a:schemeClr>
                </a:solidFill>
                <a:latin typeface="Meiryo" panose="020B0604030504040204" pitchFamily="34" charset="-128"/>
                <a:ea typeface="Meiryo" panose="020B0604030504040204" pitchFamily="34" charset="-128"/>
              </a:rPr>
              <a:t>解決</a:t>
            </a:r>
            <a:endParaRPr lang="en-US" altLang="ja-JP" sz="24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0" name="右矢印 9">
            <a:extLst>
              <a:ext uri="{FF2B5EF4-FFF2-40B4-BE49-F238E27FC236}">
                <a16:creationId xmlns:a16="http://schemas.microsoft.com/office/drawing/2014/main" id="{A4CBDD04-CD50-2FD1-0B78-022B901D1F62}"/>
              </a:ext>
            </a:extLst>
          </p:cNvPr>
          <p:cNvSpPr/>
          <p:nvPr/>
        </p:nvSpPr>
        <p:spPr>
          <a:xfrm>
            <a:off x="4560253" y="5089617"/>
            <a:ext cx="610802" cy="61625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36E36E3-5902-F027-B72C-1F9FC8CDC226}"/>
              </a:ext>
            </a:extLst>
          </p:cNvPr>
          <p:cNvSpPr txBox="1"/>
          <p:nvPr/>
        </p:nvSpPr>
        <p:spPr>
          <a:xfrm>
            <a:off x="5400247" y="4983744"/>
            <a:ext cx="1876280" cy="828000"/>
          </a:xfrm>
          <a:prstGeom prst="rect">
            <a:avLst/>
          </a:prstGeom>
          <a:solidFill>
            <a:schemeClr val="bg2">
              <a:alpha val="50000"/>
            </a:schemeClr>
          </a:solidFill>
        </p:spPr>
        <p:txBody>
          <a:bodyPr wrap="square" rtlCol="0" anchor="ctr" anchorCtr="0">
            <a:noAutofit/>
          </a:bodyPr>
          <a:lstStyle/>
          <a:p>
            <a:pPr algn="ctr"/>
            <a:r>
              <a:rPr lang="ja-JP" altLang="en-US" sz="3200" b="1">
                <a:solidFill>
                  <a:schemeClr val="tx1">
                    <a:lumMod val="75000"/>
                    <a:lumOff val="25000"/>
                  </a:schemeClr>
                </a:solidFill>
                <a:latin typeface="Meiryo" panose="020B0604030504040204" pitchFamily="34" charset="-128"/>
                <a:ea typeface="Meiryo" panose="020B0604030504040204" pitchFamily="34" charset="-128"/>
              </a:rPr>
              <a:t>問い直し</a:t>
            </a:r>
            <a:endParaRPr lang="en-US" altLang="ja-JP" sz="3200" b="1"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6059A16F-6225-E396-1DD5-3A1187AD04AA}"/>
              </a:ext>
            </a:extLst>
          </p:cNvPr>
          <p:cNvSpPr txBox="1"/>
          <p:nvPr/>
        </p:nvSpPr>
        <p:spPr>
          <a:xfrm>
            <a:off x="8345714" y="4983744"/>
            <a:ext cx="2032000" cy="828000"/>
          </a:xfrm>
          <a:prstGeom prst="rect">
            <a:avLst/>
          </a:prstGeom>
          <a:solidFill>
            <a:schemeClr val="bg1">
              <a:alpha val="50000"/>
            </a:schemeClr>
          </a:solidFill>
          <a:ln w="38100">
            <a:solidFill>
              <a:schemeClr val="accent1"/>
            </a:solidFill>
          </a:ln>
        </p:spPr>
        <p:txBody>
          <a:bodyPr wrap="square" rtlCol="0" anchor="ctr" anchorCtr="0">
            <a:noAutofit/>
          </a:bodyPr>
          <a:lstStyle/>
          <a:p>
            <a:pPr algn="ctr"/>
            <a:r>
              <a:rPr lang="ja-JP" altLang="en-US" sz="2400">
                <a:solidFill>
                  <a:schemeClr val="tx1">
                    <a:lumMod val="75000"/>
                    <a:lumOff val="25000"/>
                  </a:schemeClr>
                </a:solidFill>
                <a:latin typeface="Meiryo" panose="020B0604030504040204" pitchFamily="34" charset="-128"/>
                <a:ea typeface="Meiryo" panose="020B0604030504040204" pitchFamily="34" charset="-128"/>
              </a:rPr>
              <a:t>学習問題</a:t>
            </a:r>
            <a:endParaRPr lang="en-US" altLang="ja-JP" sz="2400" dirty="0">
              <a:solidFill>
                <a:schemeClr val="tx1">
                  <a:lumMod val="75000"/>
                  <a:lumOff val="25000"/>
                </a:schemeClr>
              </a:solidFill>
              <a:latin typeface="Meiryo" panose="020B0604030504040204" pitchFamily="34" charset="-128"/>
              <a:ea typeface="Meiryo" panose="020B0604030504040204" pitchFamily="34" charset="-128"/>
            </a:endParaRPr>
          </a:p>
          <a:p>
            <a:pPr algn="ctr"/>
            <a:r>
              <a:rPr lang="ja-JP" altLang="en-US" sz="2400">
                <a:solidFill>
                  <a:schemeClr val="tx1">
                    <a:lumMod val="75000"/>
                    <a:lumOff val="25000"/>
                  </a:schemeClr>
                </a:solidFill>
                <a:latin typeface="Meiryo" panose="020B0604030504040204" pitchFamily="34" charset="-128"/>
                <a:ea typeface="Meiryo" panose="020B0604030504040204" pitchFamily="34" charset="-128"/>
              </a:rPr>
              <a:t>（学習課題）</a:t>
            </a:r>
            <a:endParaRPr lang="en-US" altLang="ja-JP" sz="24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3" name="右矢印 12">
            <a:extLst>
              <a:ext uri="{FF2B5EF4-FFF2-40B4-BE49-F238E27FC236}">
                <a16:creationId xmlns:a16="http://schemas.microsoft.com/office/drawing/2014/main" id="{797C74D3-B47D-EC19-A322-95FA0A42B856}"/>
              </a:ext>
            </a:extLst>
          </p:cNvPr>
          <p:cNvSpPr/>
          <p:nvPr/>
        </p:nvSpPr>
        <p:spPr>
          <a:xfrm>
            <a:off x="7505719" y="5089617"/>
            <a:ext cx="610802" cy="61625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1F2A93E-D21F-899E-1E86-D5A90AEAFFE5}"/>
              </a:ext>
            </a:extLst>
          </p:cNvPr>
          <p:cNvSpPr txBox="1"/>
          <p:nvPr/>
        </p:nvSpPr>
        <p:spPr>
          <a:xfrm>
            <a:off x="4365655" y="6007002"/>
            <a:ext cx="7697442" cy="828000"/>
          </a:xfrm>
          <a:prstGeom prst="rect">
            <a:avLst/>
          </a:prstGeom>
          <a:noFill/>
          <a:ln w="38100">
            <a:noFill/>
          </a:ln>
        </p:spPr>
        <p:txBody>
          <a:bodyPr wrap="square" rtlCol="0" anchor="ctr" anchorCtr="0">
            <a:noAutofit/>
          </a:bodyPr>
          <a:lstStyle/>
          <a:p>
            <a:pPr marL="342900" indent="-342900">
              <a:buFont typeface="Arial" panose="020B0604020202020204" pitchFamily="34" charset="0"/>
              <a:buChar char="•"/>
            </a:pPr>
            <a:r>
              <a:rPr lang="ja-JP" altLang="en-US" sz="2400">
                <a:solidFill>
                  <a:schemeClr val="tx1">
                    <a:lumMod val="75000"/>
                    <a:lumOff val="25000"/>
                  </a:schemeClr>
                </a:solidFill>
                <a:latin typeface="Meiryo" panose="020B0604030504040204" pitchFamily="34" charset="-128"/>
                <a:ea typeface="Meiryo" panose="020B0604030504040204" pitchFamily="34" charset="-128"/>
              </a:rPr>
              <a:t>「</a:t>
            </a:r>
            <a:r>
              <a:rPr lang="en-US" altLang="ja-JP" sz="24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2400">
                <a:solidFill>
                  <a:schemeClr val="tx1">
                    <a:lumMod val="75000"/>
                    <a:lumOff val="25000"/>
                  </a:schemeClr>
                </a:solidFill>
                <a:latin typeface="Meiryo" panose="020B0604030504040204" pitchFamily="34" charset="-128"/>
                <a:ea typeface="Meiryo" panose="020B0604030504040204" pitchFamily="34" charset="-128"/>
              </a:rPr>
              <a:t>であるのになぜ</a:t>
            </a:r>
            <a:r>
              <a:rPr lang="en-US" altLang="ja-JP" sz="24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2400">
                <a:solidFill>
                  <a:schemeClr val="tx1">
                    <a:lumMod val="75000"/>
                    <a:lumOff val="25000"/>
                  </a:schemeClr>
                </a:solidFill>
                <a:latin typeface="Meiryo" panose="020B0604030504040204" pitchFamily="34" charset="-128"/>
                <a:ea typeface="Meiryo" panose="020B0604030504040204" pitchFamily="34" charset="-128"/>
              </a:rPr>
              <a:t>か？」</a:t>
            </a:r>
            <a:endParaRPr lang="en-US" altLang="ja-JP" sz="2400" dirty="0">
              <a:solidFill>
                <a:schemeClr val="tx1">
                  <a:lumMod val="75000"/>
                  <a:lumOff val="25000"/>
                </a:schemeClr>
              </a:solidFill>
              <a:latin typeface="Meiryo" panose="020B0604030504040204" pitchFamily="34" charset="-128"/>
              <a:ea typeface="Meiryo" panose="020B0604030504040204" pitchFamily="34" charset="-128"/>
            </a:endParaRPr>
          </a:p>
          <a:p>
            <a:pPr marL="342900" indent="-342900">
              <a:buFont typeface="Arial" panose="020B0604020202020204" pitchFamily="34" charset="0"/>
              <a:buChar char="•"/>
            </a:pPr>
            <a:r>
              <a:rPr lang="ja-JP" altLang="en-US" sz="2400">
                <a:solidFill>
                  <a:schemeClr val="tx1">
                    <a:lumMod val="75000"/>
                    <a:lumOff val="25000"/>
                  </a:schemeClr>
                </a:solidFill>
                <a:latin typeface="Meiryo" panose="020B0604030504040204" pitchFamily="34" charset="-128"/>
                <a:ea typeface="Meiryo" panose="020B0604030504040204" pitchFamily="34" charset="-128"/>
              </a:rPr>
              <a:t>「この状況を解決するにはどうしたらよいか？」</a:t>
            </a:r>
            <a:endParaRPr lang="en-US" altLang="ja-JP" sz="2400" dirty="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7938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D4A0411-BCA9-CFEF-E22F-718BC4C5DFC6}"/>
              </a:ext>
            </a:extLst>
          </p:cNvPr>
          <p:cNvSpPr txBox="1"/>
          <p:nvPr/>
        </p:nvSpPr>
        <p:spPr>
          <a:xfrm>
            <a:off x="419711" y="888993"/>
            <a:ext cx="4182229" cy="645535"/>
          </a:xfrm>
          <a:prstGeom prst="rect">
            <a:avLst/>
          </a:prstGeom>
          <a:solidFill>
            <a:schemeClr val="accent2">
              <a:lumMod val="20000"/>
              <a:lumOff val="80000"/>
            </a:schemeClr>
          </a:solidFill>
        </p:spPr>
        <p:txBody>
          <a:bodyPr wrap="square" rtlCol="0" anchor="ctr" anchorCtr="0">
            <a:noAutofit/>
          </a:bodyPr>
          <a:lstStyle/>
          <a:p>
            <a:r>
              <a:rPr lang="ja-JP" altLang="en-US" sz="3200">
                <a:solidFill>
                  <a:schemeClr val="tx1">
                    <a:lumMod val="75000"/>
                    <a:lumOff val="25000"/>
                  </a:schemeClr>
                </a:solidFill>
                <a:latin typeface="Meiryo" panose="020B0604030504040204" pitchFamily="34" charset="-128"/>
                <a:ea typeface="Meiryo" panose="020B0604030504040204" pitchFamily="34" charset="-128"/>
              </a:rPr>
              <a:t>社会的事象と出合う</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B67AE8C7-5A50-2318-C041-3553D04DF893}"/>
              </a:ext>
            </a:extLst>
          </p:cNvPr>
          <p:cNvSpPr txBox="1"/>
          <p:nvPr/>
        </p:nvSpPr>
        <p:spPr>
          <a:xfrm>
            <a:off x="405197" y="1912907"/>
            <a:ext cx="4182229" cy="645535"/>
          </a:xfrm>
          <a:prstGeom prst="rect">
            <a:avLst/>
          </a:prstGeom>
          <a:solidFill>
            <a:schemeClr val="accent2">
              <a:lumMod val="20000"/>
              <a:lumOff val="80000"/>
            </a:schemeClr>
          </a:solidFill>
        </p:spPr>
        <p:txBody>
          <a:bodyPr wrap="square" rtlCol="0" anchor="ctr" anchorCtr="0">
            <a:noAutofit/>
          </a:bodyPr>
          <a:lstStyle/>
          <a:p>
            <a:r>
              <a:rPr lang="ja-JP" altLang="en-US" sz="3200">
                <a:solidFill>
                  <a:schemeClr val="tx1">
                    <a:lumMod val="75000"/>
                    <a:lumOff val="25000"/>
                  </a:schemeClr>
                </a:solidFill>
                <a:latin typeface="Meiryo" panose="020B0604030504040204" pitchFamily="34" charset="-128"/>
                <a:ea typeface="Meiryo" panose="020B0604030504040204" pitchFamily="34" charset="-128"/>
              </a:rPr>
              <a:t>学習問題を見いだす</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4" name="テキスト ボックス 3">
            <a:extLst>
              <a:ext uri="{FF2B5EF4-FFF2-40B4-BE49-F238E27FC236}">
                <a16:creationId xmlns:a16="http://schemas.microsoft.com/office/drawing/2014/main" id="{BA3B6086-BF83-3405-9808-F0B06E78A464}"/>
              </a:ext>
            </a:extLst>
          </p:cNvPr>
          <p:cNvSpPr txBox="1"/>
          <p:nvPr/>
        </p:nvSpPr>
        <p:spPr>
          <a:xfrm>
            <a:off x="390683" y="2936821"/>
            <a:ext cx="4878003" cy="645535"/>
          </a:xfrm>
          <a:prstGeom prst="rect">
            <a:avLst/>
          </a:prstGeom>
          <a:solidFill>
            <a:schemeClr val="accent2">
              <a:lumMod val="20000"/>
              <a:lumOff val="80000"/>
            </a:schemeClr>
          </a:solidFill>
        </p:spPr>
        <p:txBody>
          <a:bodyPr wrap="square" rtlCol="0" anchor="ctr" anchorCtr="0">
            <a:noAutofit/>
          </a:bodyPr>
          <a:lstStyle/>
          <a:p>
            <a:r>
              <a:rPr lang="ja-JP" altLang="en-US" sz="3200">
                <a:solidFill>
                  <a:schemeClr val="tx1">
                    <a:lumMod val="75000"/>
                    <a:lumOff val="25000"/>
                  </a:schemeClr>
                </a:solidFill>
                <a:latin typeface="Meiryo" panose="020B0604030504040204" pitchFamily="34" charset="-128"/>
                <a:ea typeface="Meiryo" panose="020B0604030504040204" pitchFamily="34" charset="-128"/>
              </a:rPr>
              <a:t>問題解決の見通しをもつ</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432313BB-498B-FA8C-27B0-8EE98685028E}"/>
              </a:ext>
            </a:extLst>
          </p:cNvPr>
          <p:cNvSpPr txBox="1"/>
          <p:nvPr/>
        </p:nvSpPr>
        <p:spPr>
          <a:xfrm>
            <a:off x="376169" y="3960735"/>
            <a:ext cx="4878003" cy="645535"/>
          </a:xfrm>
          <a:prstGeom prst="rect">
            <a:avLst/>
          </a:prstGeom>
          <a:solidFill>
            <a:schemeClr val="accent2">
              <a:lumMod val="20000"/>
              <a:lumOff val="80000"/>
            </a:schemeClr>
          </a:solidFill>
        </p:spPr>
        <p:txBody>
          <a:bodyPr wrap="square" rtlCol="0" anchor="ctr" anchorCtr="0">
            <a:noAutofit/>
          </a:bodyPr>
          <a:lstStyle/>
          <a:p>
            <a:r>
              <a:rPr lang="ja-JP" altLang="en-US" sz="3200">
                <a:solidFill>
                  <a:schemeClr val="tx1">
                    <a:lumMod val="75000"/>
                    <a:lumOff val="25000"/>
                  </a:schemeClr>
                </a:solidFill>
                <a:latin typeface="Meiryo" panose="020B0604030504040204" pitchFamily="34" charset="-128"/>
                <a:ea typeface="Meiryo" panose="020B0604030504040204" pitchFamily="34" charset="-128"/>
              </a:rPr>
              <a:t>仲間と協働的に追究する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B6B5CB16-CC1F-124E-05C1-F7FB084B7AD6}"/>
              </a:ext>
            </a:extLst>
          </p:cNvPr>
          <p:cNvSpPr txBox="1"/>
          <p:nvPr/>
        </p:nvSpPr>
        <p:spPr>
          <a:xfrm>
            <a:off x="361655" y="4984649"/>
            <a:ext cx="5952060" cy="645535"/>
          </a:xfrm>
          <a:prstGeom prst="rect">
            <a:avLst/>
          </a:prstGeom>
          <a:solidFill>
            <a:schemeClr val="accent2">
              <a:lumMod val="20000"/>
              <a:lumOff val="80000"/>
            </a:schemeClr>
          </a:solidFill>
        </p:spPr>
        <p:txBody>
          <a:bodyPr wrap="square" rtlCol="0" anchor="ctr" anchorCtr="0">
            <a:noAutofit/>
          </a:bodyPr>
          <a:lstStyle/>
          <a:p>
            <a:r>
              <a:rPr lang="ja-JP" altLang="en-US" sz="3200">
                <a:solidFill>
                  <a:schemeClr val="tx1">
                    <a:lumMod val="75000"/>
                    <a:lumOff val="25000"/>
                  </a:schemeClr>
                </a:solidFill>
                <a:latin typeface="Meiryo" panose="020B0604030504040204" pitchFamily="34" charset="-128"/>
                <a:ea typeface="Meiryo" panose="020B0604030504040204" pitchFamily="34" charset="-128"/>
              </a:rPr>
              <a:t>追究結果を振り返ってまとめる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61FBDD68-5C2C-BDC8-FFED-C7EF2EA2ECA2}"/>
              </a:ext>
            </a:extLst>
          </p:cNvPr>
          <p:cNvSpPr txBox="1"/>
          <p:nvPr/>
        </p:nvSpPr>
        <p:spPr>
          <a:xfrm>
            <a:off x="347140" y="6008563"/>
            <a:ext cx="4254800" cy="645535"/>
          </a:xfrm>
          <a:prstGeom prst="rect">
            <a:avLst/>
          </a:prstGeom>
          <a:solidFill>
            <a:schemeClr val="accent2">
              <a:lumMod val="20000"/>
              <a:lumOff val="80000"/>
            </a:schemeClr>
          </a:solidFill>
        </p:spPr>
        <p:txBody>
          <a:bodyPr wrap="square" rtlCol="0" anchor="ctr" anchorCtr="0">
            <a:noAutofit/>
          </a:bodyPr>
          <a:lstStyle/>
          <a:p>
            <a:r>
              <a:rPr lang="ja-JP" altLang="en-US" sz="3200">
                <a:solidFill>
                  <a:schemeClr val="tx1">
                    <a:lumMod val="75000"/>
                    <a:lumOff val="25000"/>
                  </a:schemeClr>
                </a:solidFill>
                <a:latin typeface="Meiryo" panose="020B0604030504040204" pitchFamily="34" charset="-128"/>
                <a:ea typeface="Meiryo" panose="020B0604030504040204" pitchFamily="34" charset="-128"/>
              </a:rPr>
              <a:t>新たな問いを見いだす</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F60A19D9-11CB-1B51-BDC2-9E95521B2B33}"/>
              </a:ext>
            </a:extLst>
          </p:cNvPr>
          <p:cNvSpPr txBox="1"/>
          <p:nvPr/>
        </p:nvSpPr>
        <p:spPr>
          <a:xfrm>
            <a:off x="167586" y="197096"/>
            <a:ext cx="6340197" cy="584775"/>
          </a:xfrm>
          <a:prstGeom prst="rect">
            <a:avLst/>
          </a:prstGeom>
          <a:noFill/>
        </p:spPr>
        <p:txBody>
          <a:bodyPr wrap="none" rtlCol="0">
            <a:spAutoFit/>
          </a:bodyPr>
          <a:lstStyle/>
          <a:p>
            <a:r>
              <a:rPr lang="ja-JP" altLang="en-US" sz="3200" b="1">
                <a:solidFill>
                  <a:schemeClr val="accent1"/>
                </a:solidFill>
                <a:latin typeface="Meiryo" panose="020B0604030504040204" pitchFamily="34" charset="-128"/>
                <a:ea typeface="Meiryo" panose="020B0604030504040204" pitchFamily="34" charset="-128"/>
              </a:rPr>
              <a:t>「問題解決的な学習」</a:t>
            </a:r>
            <a:r>
              <a:rPr lang="ja-JP" altLang="en-US" sz="3200">
                <a:latin typeface="Meiryo" panose="020B0604030504040204" pitchFamily="34" charset="-128"/>
                <a:ea typeface="Meiryo" panose="020B0604030504040204" pitchFamily="34" charset="-128"/>
              </a:rPr>
              <a:t>のイメージ</a:t>
            </a:r>
            <a:endParaRPr kumimoji="1" lang="ja-JP" altLang="en-US" sz="3200">
              <a:latin typeface="Meiryo" panose="020B0604030504040204" pitchFamily="34" charset="-128"/>
              <a:ea typeface="Meiryo" panose="020B0604030504040204" pitchFamily="34" charset="-128"/>
            </a:endParaRPr>
          </a:p>
        </p:txBody>
      </p:sp>
      <p:sp>
        <p:nvSpPr>
          <p:cNvPr id="10" name="三角形 9">
            <a:extLst>
              <a:ext uri="{FF2B5EF4-FFF2-40B4-BE49-F238E27FC236}">
                <a16:creationId xmlns:a16="http://schemas.microsoft.com/office/drawing/2014/main" id="{6EF97DDB-DB80-2340-A654-B863A40D277E}"/>
              </a:ext>
            </a:extLst>
          </p:cNvPr>
          <p:cNvSpPr/>
          <p:nvPr/>
        </p:nvSpPr>
        <p:spPr>
          <a:xfrm flipV="1">
            <a:off x="2008640" y="1626988"/>
            <a:ext cx="674914" cy="19594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三角形 10">
            <a:extLst>
              <a:ext uri="{FF2B5EF4-FFF2-40B4-BE49-F238E27FC236}">
                <a16:creationId xmlns:a16="http://schemas.microsoft.com/office/drawing/2014/main" id="{D2BDC49D-27DC-9CB6-80BB-B872D758CA57}"/>
              </a:ext>
            </a:extLst>
          </p:cNvPr>
          <p:cNvSpPr/>
          <p:nvPr/>
        </p:nvSpPr>
        <p:spPr>
          <a:xfrm flipV="1">
            <a:off x="2008640" y="2686531"/>
            <a:ext cx="674914" cy="19594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三角形 11">
            <a:extLst>
              <a:ext uri="{FF2B5EF4-FFF2-40B4-BE49-F238E27FC236}">
                <a16:creationId xmlns:a16="http://schemas.microsoft.com/office/drawing/2014/main" id="{36DC4993-0C7E-DA50-A80A-6ED1FD55C531}"/>
              </a:ext>
            </a:extLst>
          </p:cNvPr>
          <p:cNvSpPr/>
          <p:nvPr/>
        </p:nvSpPr>
        <p:spPr>
          <a:xfrm flipV="1">
            <a:off x="2008640" y="3731560"/>
            <a:ext cx="674914" cy="19594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三角形 12">
            <a:extLst>
              <a:ext uri="{FF2B5EF4-FFF2-40B4-BE49-F238E27FC236}">
                <a16:creationId xmlns:a16="http://schemas.microsoft.com/office/drawing/2014/main" id="{975AFC7E-1183-3AF2-644C-F01EFD1FB6AB}"/>
              </a:ext>
            </a:extLst>
          </p:cNvPr>
          <p:cNvSpPr/>
          <p:nvPr/>
        </p:nvSpPr>
        <p:spPr>
          <a:xfrm flipV="1">
            <a:off x="2008640" y="4718531"/>
            <a:ext cx="674914" cy="19594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三角形 13">
            <a:extLst>
              <a:ext uri="{FF2B5EF4-FFF2-40B4-BE49-F238E27FC236}">
                <a16:creationId xmlns:a16="http://schemas.microsoft.com/office/drawing/2014/main" id="{AF2BB123-9162-272D-1256-9B0B2D5FF3D1}"/>
              </a:ext>
            </a:extLst>
          </p:cNvPr>
          <p:cNvSpPr/>
          <p:nvPr/>
        </p:nvSpPr>
        <p:spPr>
          <a:xfrm flipV="1">
            <a:off x="2008640" y="5763560"/>
            <a:ext cx="674914" cy="19594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新聞の記事&#10;&#10;自動的に生成された説明">
            <a:extLst>
              <a:ext uri="{FF2B5EF4-FFF2-40B4-BE49-F238E27FC236}">
                <a16:creationId xmlns:a16="http://schemas.microsoft.com/office/drawing/2014/main" id="{35F4CF9E-170B-575A-47EC-E68D8730FCE5}"/>
              </a:ext>
            </a:extLst>
          </p:cNvPr>
          <p:cNvPicPr>
            <a:picLocks noChangeAspect="1"/>
          </p:cNvPicPr>
          <p:nvPr/>
        </p:nvPicPr>
        <p:blipFill>
          <a:blip r:embed="rId3"/>
          <a:stretch>
            <a:fillRect/>
          </a:stretch>
        </p:blipFill>
        <p:spPr>
          <a:xfrm>
            <a:off x="7476157" y="0"/>
            <a:ext cx="4661452" cy="6858000"/>
          </a:xfrm>
          <a:prstGeom prst="rect">
            <a:avLst/>
          </a:prstGeom>
        </p:spPr>
      </p:pic>
      <p:sp>
        <p:nvSpPr>
          <p:cNvPr id="18" name="テキスト ボックス 17">
            <a:extLst>
              <a:ext uri="{FF2B5EF4-FFF2-40B4-BE49-F238E27FC236}">
                <a16:creationId xmlns:a16="http://schemas.microsoft.com/office/drawing/2014/main" id="{52BC7713-E5D8-A1F5-5E71-5EEF19FBABDB}"/>
              </a:ext>
            </a:extLst>
          </p:cNvPr>
          <p:cNvSpPr txBox="1"/>
          <p:nvPr/>
        </p:nvSpPr>
        <p:spPr>
          <a:xfrm>
            <a:off x="5808176" y="3457963"/>
            <a:ext cx="4878004" cy="1393310"/>
          </a:xfrm>
          <a:prstGeom prst="ellipse">
            <a:avLst/>
          </a:prstGeom>
          <a:solidFill>
            <a:schemeClr val="accent2">
              <a:lumMod val="20000"/>
              <a:lumOff val="80000"/>
              <a:alpha val="49714"/>
            </a:schemeClr>
          </a:solidFill>
        </p:spPr>
        <p:txBody>
          <a:bodyPr wrap="square" lIns="0" tIns="0" rIns="0" bIns="0" rtlCol="0" anchor="ctr" anchorCtr="0">
            <a:noAutofit/>
          </a:bodyPr>
          <a:lstStyle/>
          <a:p>
            <a:pPr algn="ctr"/>
            <a:r>
              <a:rPr lang="ja-JP" altLang="en-US" sz="3200" b="1">
                <a:solidFill>
                  <a:schemeClr val="accent1"/>
                </a:solidFill>
                <a:latin typeface="Meiryo" panose="020B0604030504040204" pitchFamily="34" charset="-128"/>
                <a:ea typeface="Meiryo" panose="020B0604030504040204" pitchFamily="34" charset="-128"/>
              </a:rPr>
              <a:t>１単位時間当たりの学習において</a:t>
            </a:r>
            <a:endParaRPr lang="en-US" altLang="ja-JP" sz="3200" b="1" dirty="0">
              <a:solidFill>
                <a:schemeClr val="accent1"/>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36DFE394-4BBB-A558-E88D-7BE10B58949C}"/>
              </a:ext>
            </a:extLst>
          </p:cNvPr>
          <p:cNvSpPr txBox="1"/>
          <p:nvPr/>
        </p:nvSpPr>
        <p:spPr>
          <a:xfrm>
            <a:off x="5210629" y="1258024"/>
            <a:ext cx="6442132" cy="1545421"/>
          </a:xfrm>
          <a:prstGeom prst="ellipse">
            <a:avLst/>
          </a:prstGeom>
          <a:solidFill>
            <a:schemeClr val="accent2">
              <a:lumMod val="20000"/>
              <a:lumOff val="80000"/>
              <a:alpha val="49714"/>
            </a:schemeClr>
          </a:solidFill>
        </p:spPr>
        <p:txBody>
          <a:bodyPr wrap="square" lIns="0" tIns="0" rIns="0" bIns="0" rtlCol="0" anchor="ctr" anchorCtr="0">
            <a:noAutofit/>
          </a:bodyPr>
          <a:lstStyle/>
          <a:p>
            <a:pPr algn="ctr"/>
            <a:r>
              <a:rPr lang="ja-JP" altLang="en-US" sz="3200" b="1">
                <a:solidFill>
                  <a:schemeClr val="accent1"/>
                </a:solidFill>
                <a:latin typeface="Meiryo" panose="020B0604030504040204" pitchFamily="34" charset="-128"/>
                <a:ea typeface="Meiryo" panose="020B0604030504040204" pitchFamily="34" charset="-128"/>
              </a:rPr>
              <a:t>内容のまとまりや小単元の学習において</a:t>
            </a:r>
            <a:endParaRPr lang="en-US" altLang="ja-JP" sz="3200" b="1" dirty="0">
              <a:solidFill>
                <a:schemeClr val="accent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64090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428EBA3B-431A-CC26-AA2C-B7848193E751}"/>
              </a:ext>
            </a:extLst>
          </p:cNvPr>
          <p:cNvGrpSpPr/>
          <p:nvPr/>
        </p:nvGrpSpPr>
        <p:grpSpPr>
          <a:xfrm>
            <a:off x="449943" y="645490"/>
            <a:ext cx="11292114" cy="5567019"/>
            <a:chOff x="449943" y="47172"/>
            <a:chExt cx="11538857" cy="5567019"/>
          </a:xfrm>
        </p:grpSpPr>
        <p:sp>
          <p:nvSpPr>
            <p:cNvPr id="6" name="テキスト ボックス 5">
              <a:extLst>
                <a:ext uri="{FF2B5EF4-FFF2-40B4-BE49-F238E27FC236}">
                  <a16:creationId xmlns:a16="http://schemas.microsoft.com/office/drawing/2014/main" id="{6FD71A2F-8478-2367-520F-0F39120E1A1E}"/>
                </a:ext>
              </a:extLst>
            </p:cNvPr>
            <p:cNvSpPr txBox="1"/>
            <p:nvPr/>
          </p:nvSpPr>
          <p:spPr>
            <a:xfrm>
              <a:off x="449943" y="782099"/>
              <a:ext cx="11538857" cy="4832092"/>
            </a:xfrm>
            <a:prstGeom prst="rect">
              <a:avLst/>
            </a:prstGeom>
            <a:noFill/>
          </p:spPr>
          <p:txBody>
            <a:bodyPr wrap="square" rtlCol="0">
              <a:spAutoFit/>
            </a:bodyPr>
            <a:lstStyle/>
            <a:p>
              <a:pPr marL="457200" indent="-457200">
                <a:lnSpc>
                  <a:spcPct val="250000"/>
                </a:lnSpc>
                <a:buFont typeface="Wingdings" pitchFamily="2" charset="2"/>
                <a:buChar char="p"/>
              </a:pPr>
              <a:r>
                <a:rPr lang="ja-JP" altLang="en-US" sz="3200">
                  <a:solidFill>
                    <a:schemeClr val="tx1">
                      <a:lumMod val="75000"/>
                      <a:lumOff val="25000"/>
                    </a:schemeClr>
                  </a:solidFill>
                  <a:latin typeface="Meiryo" panose="020B0604030504040204" pitchFamily="34" charset="-128"/>
                  <a:ea typeface="Meiryo" panose="020B0604030504040204" pitchFamily="34" charset="-128"/>
                </a:rPr>
                <a:t>問題解決への</a:t>
              </a:r>
              <a:r>
                <a:rPr lang="ja-JP" altLang="en-US" sz="3200" b="1" u="sng">
                  <a:solidFill>
                    <a:schemeClr val="accent1"/>
                  </a:solidFill>
                  <a:latin typeface="Meiryo" panose="020B0604030504040204" pitchFamily="34" charset="-128"/>
                  <a:ea typeface="Meiryo" panose="020B0604030504040204" pitchFamily="34" charset="-128"/>
                </a:rPr>
                <a:t>見通し</a:t>
              </a:r>
              <a:r>
                <a:rPr lang="ja-JP" altLang="en-US" sz="3200">
                  <a:solidFill>
                    <a:schemeClr val="tx1">
                      <a:lumMod val="75000"/>
                      <a:lumOff val="25000"/>
                    </a:schemeClr>
                  </a:solidFill>
                  <a:latin typeface="Meiryo" panose="020B0604030504040204" pitchFamily="34" charset="-128"/>
                  <a:ea typeface="Meiryo" panose="020B0604030504040204" pitchFamily="34" charset="-128"/>
                </a:rPr>
                <a:t>をもつこと</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lnSpc>
                  <a:spcPct val="250000"/>
                </a:lnSpc>
                <a:buFont typeface="Wingdings" pitchFamily="2" charset="2"/>
                <a:buChar char="p"/>
              </a:pPr>
              <a:r>
                <a:rPr kumimoji="1" lang="ja-JP" altLang="en-US" sz="3200">
                  <a:solidFill>
                    <a:schemeClr val="tx1">
                      <a:lumMod val="75000"/>
                      <a:lumOff val="25000"/>
                    </a:schemeClr>
                  </a:solidFill>
                  <a:latin typeface="Meiryo" panose="020B0604030504040204" pitchFamily="34" charset="-128"/>
                  <a:ea typeface="Meiryo" panose="020B0604030504040204" pitchFamily="34" charset="-128"/>
                </a:rPr>
                <a:t>社会的事象の見方・考え方を働かせ、事象の特色や意味などを考え</a:t>
              </a:r>
              <a:r>
                <a:rPr kumimoji="1" lang="ja-JP" altLang="en-US" sz="3200" b="1" u="sng">
                  <a:solidFill>
                    <a:schemeClr val="accent1"/>
                  </a:solidFill>
                  <a:latin typeface="Meiryo" panose="020B0604030504040204" pitchFamily="34" charset="-128"/>
                  <a:ea typeface="Meiryo" panose="020B0604030504040204" pitchFamily="34" charset="-128"/>
                </a:rPr>
                <a:t>概念などに関する知識</a:t>
              </a:r>
              <a:r>
                <a:rPr kumimoji="1" lang="ja-JP" altLang="en-US" sz="3200">
                  <a:solidFill>
                    <a:schemeClr val="tx1">
                      <a:lumMod val="75000"/>
                      <a:lumOff val="25000"/>
                    </a:schemeClr>
                  </a:solidFill>
                  <a:latin typeface="Meiryo" panose="020B0604030504040204" pitchFamily="34" charset="-128"/>
                  <a:ea typeface="Meiryo" panose="020B0604030504040204" pitchFamily="34" charset="-128"/>
                </a:rPr>
                <a:t>を獲得すること</a:t>
              </a:r>
              <a:endParaRPr kumimoji="1"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lnSpc>
                  <a:spcPct val="250000"/>
                </a:lnSpc>
                <a:buFont typeface="Wingdings" pitchFamily="2" charset="2"/>
                <a:buChar char="p"/>
              </a:pPr>
              <a:r>
                <a:rPr lang="ja-JP" altLang="en-US" sz="3200">
                  <a:solidFill>
                    <a:schemeClr val="tx1">
                      <a:lumMod val="75000"/>
                      <a:lumOff val="25000"/>
                    </a:schemeClr>
                  </a:solidFill>
                  <a:latin typeface="Meiryo" panose="020B0604030504040204" pitchFamily="34" charset="-128"/>
                  <a:ea typeface="Meiryo" panose="020B0604030504040204" pitchFamily="34" charset="-128"/>
                </a:rPr>
                <a:t>学習の過程や成果を</a:t>
              </a:r>
              <a:r>
                <a:rPr lang="ja-JP" altLang="en-US" sz="3200" b="1" u="sng">
                  <a:solidFill>
                    <a:schemeClr val="accent1"/>
                  </a:solidFill>
                  <a:latin typeface="Meiryo" panose="020B0604030504040204" pitchFamily="34" charset="-128"/>
                  <a:ea typeface="Meiryo" panose="020B0604030504040204" pitchFamily="34" charset="-128"/>
                </a:rPr>
                <a:t>振り返り</a:t>
              </a:r>
              <a:r>
                <a:rPr lang="ja-JP" altLang="en-US" sz="3200">
                  <a:solidFill>
                    <a:schemeClr val="tx1">
                      <a:lumMod val="75000"/>
                      <a:lumOff val="25000"/>
                    </a:schemeClr>
                  </a:solidFill>
                  <a:latin typeface="Meiryo" panose="020B0604030504040204" pitchFamily="34" charset="-128"/>
                  <a:ea typeface="Meiryo" panose="020B0604030504040204" pitchFamily="34" charset="-128"/>
                </a:rPr>
                <a:t>学んだことを</a:t>
              </a:r>
              <a:r>
                <a:rPr lang="ja-JP" altLang="en-US" sz="3200" b="1" u="sng">
                  <a:solidFill>
                    <a:schemeClr val="accent1"/>
                  </a:solidFill>
                  <a:latin typeface="Meiryo" panose="020B0604030504040204" pitchFamily="34" charset="-128"/>
                  <a:ea typeface="Meiryo" panose="020B0604030504040204" pitchFamily="34" charset="-128"/>
                </a:rPr>
                <a:t>活用</a:t>
              </a:r>
              <a:r>
                <a:rPr lang="ja-JP" altLang="en-US" sz="3200">
                  <a:solidFill>
                    <a:schemeClr val="tx1">
                      <a:lumMod val="75000"/>
                      <a:lumOff val="25000"/>
                    </a:schemeClr>
                  </a:solidFill>
                  <a:latin typeface="Meiryo" panose="020B0604030504040204" pitchFamily="34" charset="-128"/>
                  <a:ea typeface="Meiryo" panose="020B0604030504040204" pitchFamily="34" charset="-128"/>
                </a:rPr>
                <a:t>すること</a:t>
              </a:r>
              <a:endParaRPr kumimoji="1" lang="ja-JP" altLang="en-US" sz="32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A08D6E80-AE67-BF04-2D3D-E1C68DA87459}"/>
                </a:ext>
              </a:extLst>
            </p:cNvPr>
            <p:cNvSpPr txBox="1"/>
            <p:nvPr/>
          </p:nvSpPr>
          <p:spPr>
            <a:xfrm>
              <a:off x="449943" y="47172"/>
              <a:ext cx="8575415" cy="584775"/>
            </a:xfrm>
            <a:prstGeom prst="rect">
              <a:avLst/>
            </a:prstGeom>
            <a:solidFill>
              <a:schemeClr val="bg1">
                <a:lumMod val="95000"/>
              </a:schemeClr>
            </a:solidFill>
          </p:spPr>
          <p:txBody>
            <a:bodyPr wrap="none" rtlCol="0">
              <a:spAutoFit/>
            </a:bodyPr>
            <a:lstStyle/>
            <a:p>
              <a:r>
                <a:rPr lang="en-US" altLang="ja-JP" sz="3200" b="1"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3200" b="1">
                  <a:solidFill>
                    <a:schemeClr val="tx1">
                      <a:lumMod val="75000"/>
                      <a:lumOff val="25000"/>
                    </a:schemeClr>
                  </a:solidFill>
                  <a:latin typeface="Meiryo" panose="020B0604030504040204" pitchFamily="34" charset="-128"/>
                  <a:ea typeface="Meiryo" panose="020B0604030504040204" pitchFamily="34" charset="-128"/>
                </a:rPr>
                <a:t>指導計画の作成に当たって配慮すること</a:t>
              </a:r>
              <a:r>
                <a:rPr lang="en-US" altLang="ja-JP" sz="3200" b="1" dirty="0">
                  <a:solidFill>
                    <a:schemeClr val="tx1">
                      <a:lumMod val="75000"/>
                      <a:lumOff val="25000"/>
                    </a:schemeClr>
                  </a:solidFill>
                  <a:latin typeface="Meiryo" panose="020B0604030504040204" pitchFamily="34" charset="-128"/>
                  <a:ea typeface="Meiryo" panose="020B0604030504040204" pitchFamily="34" charset="-128"/>
                </a:rPr>
                <a:t>】</a:t>
              </a:r>
              <a:endParaRPr kumimoji="1" lang="ja-JP" altLang="en-US" sz="3200" b="1">
                <a:solidFill>
                  <a:schemeClr val="tx1">
                    <a:lumMod val="75000"/>
                    <a:lumOff val="25000"/>
                  </a:schemeClr>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1807950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21C2CF-ADFD-FE0E-483E-C9CF2A04E2A8}"/>
              </a:ext>
            </a:extLst>
          </p:cNvPr>
          <p:cNvSpPr>
            <a:spLocks noGrp="1"/>
          </p:cNvSpPr>
          <p:nvPr>
            <p:ph type="ctrTitle"/>
          </p:nvPr>
        </p:nvSpPr>
        <p:spPr>
          <a:xfrm>
            <a:off x="0" y="4223657"/>
            <a:ext cx="9434286" cy="870857"/>
          </a:xfrm>
          <a:solidFill>
            <a:schemeClr val="bg2">
              <a:lumMod val="75000"/>
            </a:schemeClr>
          </a:solidFill>
        </p:spPr>
        <p:txBody>
          <a:bodyPr anchor="ctr" anchorCtr="0">
            <a:noAutofit/>
          </a:bodyPr>
          <a:lstStyle/>
          <a:p>
            <a:pPr>
              <a:lnSpc>
                <a:spcPct val="150000"/>
              </a:lnSpc>
            </a:pPr>
            <a:r>
              <a:rPr kumimoji="1" lang="ja-JP" altLang="en-US" sz="3600" u="sng">
                <a:solidFill>
                  <a:schemeClr val="bg1"/>
                </a:solidFill>
                <a:latin typeface="Meiryo" panose="020B0604030504040204" pitchFamily="34" charset="-128"/>
                <a:ea typeface="Meiryo" panose="020B0604030504040204" pitchFamily="34" charset="-128"/>
              </a:rPr>
              <a:t>社会科の授業づくり</a:t>
            </a:r>
            <a:r>
              <a:rPr kumimoji="1" lang="en-US" altLang="ja-JP" sz="3600" b="1" dirty="0">
                <a:solidFill>
                  <a:schemeClr val="bg1"/>
                </a:solidFill>
                <a:latin typeface="Meiryo" panose="020B0604030504040204" pitchFamily="34" charset="-128"/>
                <a:ea typeface="Meiryo" panose="020B0604030504040204" pitchFamily="34" charset="-128"/>
              </a:rPr>
              <a:t>〜</a:t>
            </a:r>
            <a:r>
              <a:rPr kumimoji="1" lang="ja-JP" altLang="en-US" sz="3600" b="1">
                <a:solidFill>
                  <a:schemeClr val="bg1"/>
                </a:solidFill>
                <a:latin typeface="Meiryo" panose="020B0604030504040204" pitchFamily="34" charset="-128"/>
                <a:ea typeface="Meiryo" panose="020B0604030504040204" pitchFamily="34" charset="-128"/>
              </a:rPr>
              <a:t>問題解決的な学習</a:t>
            </a:r>
            <a:r>
              <a:rPr kumimoji="1" lang="en-US" altLang="ja-JP" sz="3600" b="1" dirty="0">
                <a:solidFill>
                  <a:schemeClr val="bg1"/>
                </a:solidFill>
                <a:latin typeface="Meiryo" panose="020B0604030504040204" pitchFamily="34" charset="-128"/>
                <a:ea typeface="Meiryo" panose="020B0604030504040204" pitchFamily="34" charset="-128"/>
              </a:rPr>
              <a:t>〜</a:t>
            </a:r>
            <a:endParaRPr kumimoji="1" lang="ja-JP" altLang="en-US" sz="3600" b="1">
              <a:solidFill>
                <a:schemeClr val="bg1"/>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AE7616F1-2C31-E5AB-9FF1-BAA9E89801FC}"/>
              </a:ext>
            </a:extLst>
          </p:cNvPr>
          <p:cNvSpPr txBox="1"/>
          <p:nvPr/>
        </p:nvSpPr>
        <p:spPr>
          <a:xfrm>
            <a:off x="9318171" y="5413829"/>
            <a:ext cx="2646878" cy="461665"/>
          </a:xfrm>
          <a:prstGeom prst="rect">
            <a:avLst/>
          </a:prstGeom>
          <a:noFill/>
        </p:spPr>
        <p:txBody>
          <a:bodyPr wrap="none" rtlCol="0">
            <a:spAutoFit/>
          </a:bodyPr>
          <a:lstStyle/>
          <a:p>
            <a:r>
              <a:rPr kumimoji="1" lang="ja-JP" altLang="en-US" sz="2400">
                <a:solidFill>
                  <a:schemeClr val="tx1">
                    <a:lumMod val="75000"/>
                    <a:lumOff val="25000"/>
                  </a:schemeClr>
                </a:solidFill>
                <a:latin typeface="Meiryo" panose="020B0604030504040204" pitchFamily="34" charset="-128"/>
                <a:ea typeface="Meiryo" panose="020B0604030504040204" pitchFamily="34" charset="-128"/>
              </a:rPr>
              <a:t>岐阜県教育委員会</a:t>
            </a:r>
          </a:p>
        </p:txBody>
      </p:sp>
    </p:spTree>
    <p:extLst>
      <p:ext uri="{BB962C8B-B14F-4D97-AF65-F5344CB8AC3E}">
        <p14:creationId xmlns:p14="http://schemas.microsoft.com/office/powerpoint/2010/main" val="277196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428EBA3B-431A-CC26-AA2C-B7848193E751}"/>
              </a:ext>
            </a:extLst>
          </p:cNvPr>
          <p:cNvGrpSpPr/>
          <p:nvPr/>
        </p:nvGrpSpPr>
        <p:grpSpPr>
          <a:xfrm>
            <a:off x="449943" y="890397"/>
            <a:ext cx="11292114" cy="4662814"/>
            <a:chOff x="449943" y="-633603"/>
            <a:chExt cx="11538857" cy="4662814"/>
          </a:xfrm>
        </p:grpSpPr>
        <p:sp>
          <p:nvSpPr>
            <p:cNvPr id="6" name="テキスト ボックス 5">
              <a:extLst>
                <a:ext uri="{FF2B5EF4-FFF2-40B4-BE49-F238E27FC236}">
                  <a16:creationId xmlns:a16="http://schemas.microsoft.com/office/drawing/2014/main" id="{6FD71A2F-8478-2367-520F-0F39120E1A1E}"/>
                </a:ext>
              </a:extLst>
            </p:cNvPr>
            <p:cNvSpPr txBox="1"/>
            <p:nvPr/>
          </p:nvSpPr>
          <p:spPr>
            <a:xfrm>
              <a:off x="449943" y="305115"/>
              <a:ext cx="11538857" cy="3724096"/>
            </a:xfrm>
            <a:prstGeom prst="rect">
              <a:avLst/>
            </a:prstGeom>
            <a:noFill/>
          </p:spPr>
          <p:txBody>
            <a:bodyPr wrap="square" rtlCol="0">
              <a:spAutoFit/>
            </a:bodyPr>
            <a:lstStyle/>
            <a:p>
              <a:pPr>
                <a:lnSpc>
                  <a:spcPct val="150000"/>
                </a:lnSpc>
              </a:pPr>
              <a:r>
                <a:rPr kumimoji="1" lang="ja-JP" altLang="en-US" sz="3200" dirty="0">
                  <a:latin typeface="Meiryo" panose="020B0604030504040204" pitchFamily="34" charset="-128"/>
                  <a:ea typeface="Meiryo" panose="020B0604030504040204" pitchFamily="34" charset="-128"/>
                </a:rPr>
                <a:t>　単元などにおける学習問題を設定し、その問題の解決に向けて諸資料や調査活動などで調べ、社会的事象の特色や相互の関連、意味を考えたり、社会への関わり方を選択・判断したりして表現し、社会生活について理解したり、社会への関心を高めたりする学習</a:t>
              </a:r>
            </a:p>
          </p:txBody>
        </p:sp>
        <p:sp>
          <p:nvSpPr>
            <p:cNvPr id="7" name="テキスト ボックス 6">
              <a:extLst>
                <a:ext uri="{FF2B5EF4-FFF2-40B4-BE49-F238E27FC236}">
                  <a16:creationId xmlns:a16="http://schemas.microsoft.com/office/drawing/2014/main" id="{A08D6E80-AE67-BF04-2D3D-E1C68DA87459}"/>
                </a:ext>
              </a:extLst>
            </p:cNvPr>
            <p:cNvSpPr txBox="1"/>
            <p:nvPr/>
          </p:nvSpPr>
          <p:spPr>
            <a:xfrm>
              <a:off x="449943" y="-633603"/>
              <a:ext cx="6478736" cy="707886"/>
            </a:xfrm>
            <a:prstGeom prst="rect">
              <a:avLst/>
            </a:prstGeom>
            <a:noFill/>
          </p:spPr>
          <p:txBody>
            <a:bodyPr wrap="none" rtlCol="0">
              <a:spAutoFit/>
            </a:bodyPr>
            <a:lstStyle/>
            <a:p>
              <a:r>
                <a:rPr lang="ja-JP" altLang="en-US" sz="4000" b="1">
                  <a:solidFill>
                    <a:schemeClr val="accent1"/>
                  </a:solidFill>
                  <a:latin typeface="Meiryo" panose="020B0604030504040204" pitchFamily="34" charset="-128"/>
                  <a:ea typeface="Meiryo" panose="020B0604030504040204" pitchFamily="34" charset="-128"/>
                </a:rPr>
                <a:t>「問題解決的な学習」</a:t>
              </a:r>
              <a:r>
                <a:rPr lang="ja-JP" altLang="en-US" sz="4000">
                  <a:latin typeface="Meiryo" panose="020B0604030504040204" pitchFamily="34" charset="-128"/>
                  <a:ea typeface="Meiryo" panose="020B0604030504040204" pitchFamily="34" charset="-128"/>
                </a:rPr>
                <a:t>とは</a:t>
              </a:r>
              <a:endParaRPr kumimoji="1" lang="ja-JP" altLang="en-US" sz="4000">
                <a:latin typeface="Meiryo" panose="020B0604030504040204" pitchFamily="34" charset="-128"/>
                <a:ea typeface="Meiryo" panose="020B0604030504040204" pitchFamily="34" charset="-128"/>
              </a:endParaRPr>
            </a:p>
          </p:txBody>
        </p:sp>
      </p:grpSp>
      <p:sp>
        <p:nvSpPr>
          <p:cNvPr id="10" name="テキスト ボックス 9">
            <a:extLst>
              <a:ext uri="{FF2B5EF4-FFF2-40B4-BE49-F238E27FC236}">
                <a16:creationId xmlns:a16="http://schemas.microsoft.com/office/drawing/2014/main" id="{588B33C0-1BE2-71BF-0130-4A441140AC20}"/>
              </a:ext>
            </a:extLst>
          </p:cNvPr>
          <p:cNvSpPr txBox="1"/>
          <p:nvPr/>
        </p:nvSpPr>
        <p:spPr>
          <a:xfrm>
            <a:off x="3423241" y="6291601"/>
            <a:ext cx="8318816" cy="461665"/>
          </a:xfrm>
          <a:prstGeom prst="rect">
            <a:avLst/>
          </a:prstGeom>
          <a:noFill/>
        </p:spPr>
        <p:txBody>
          <a:bodyPr wrap="none" rtlCol="0">
            <a:spAutoFit/>
          </a:bodyPr>
          <a:lstStyle/>
          <a:p>
            <a:r>
              <a:rPr kumimoji="1" lang="ja-JP" altLang="en-US" sz="2400" dirty="0" smtClean="0">
                <a:latin typeface="Meiryo" panose="020B0604030504040204" pitchFamily="34" charset="-128"/>
                <a:ea typeface="Meiryo" panose="020B0604030504040204" pitchFamily="34" charset="-128"/>
              </a:rPr>
              <a:t>小学校</a:t>
            </a:r>
            <a:r>
              <a:rPr kumimoji="1" lang="ja-JP" altLang="en-US" sz="2400" dirty="0">
                <a:latin typeface="Meiryo" panose="020B0604030504040204" pitchFamily="34" charset="-128"/>
                <a:ea typeface="Meiryo" panose="020B0604030504040204" pitchFamily="34" charset="-128"/>
              </a:rPr>
              <a:t>学習指導</a:t>
            </a:r>
            <a:r>
              <a:rPr lang="ja-JP" altLang="en-US" sz="2400" dirty="0" smtClean="0">
                <a:latin typeface="Meiryo" panose="020B0604030504040204" pitchFamily="34" charset="-128"/>
                <a:ea typeface="Meiryo" panose="020B0604030504040204" pitchFamily="34" charset="-128"/>
              </a:rPr>
              <a:t>要領（平成</a:t>
            </a:r>
            <a:r>
              <a:rPr lang="en-US" altLang="ja-JP" sz="2400" dirty="0">
                <a:latin typeface="Meiryo" panose="020B0604030504040204" pitchFamily="34" charset="-128"/>
                <a:ea typeface="Meiryo" panose="020B0604030504040204" pitchFamily="34" charset="-128"/>
              </a:rPr>
              <a:t>29</a:t>
            </a:r>
            <a:r>
              <a:rPr lang="ja-JP" altLang="en-US" sz="2400" dirty="0">
                <a:latin typeface="Meiryo" panose="020B0604030504040204" pitchFamily="34" charset="-128"/>
                <a:ea typeface="Meiryo" panose="020B0604030504040204" pitchFamily="34" charset="-128"/>
              </a:rPr>
              <a:t>年</a:t>
            </a:r>
            <a:r>
              <a:rPr lang="ja-JP" altLang="en-US" sz="2400" dirty="0" smtClean="0">
                <a:latin typeface="Meiryo" panose="020B0604030504040204" pitchFamily="34" charset="-128"/>
                <a:ea typeface="Meiryo" panose="020B0604030504040204" pitchFamily="34" charset="-128"/>
              </a:rPr>
              <a:t>告示）解説　社会編　</a:t>
            </a:r>
            <a:r>
              <a:rPr lang="en-US" altLang="ja-JP" sz="2400" dirty="0" smtClean="0">
                <a:latin typeface="Meiryo" panose="020B0604030504040204" pitchFamily="34" charset="-128"/>
                <a:ea typeface="Meiryo" panose="020B0604030504040204" pitchFamily="34" charset="-128"/>
              </a:rPr>
              <a:t>p.20</a:t>
            </a:r>
            <a:endParaRPr kumimoji="1" lang="ja-JP" altLang="en-US" sz="24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10770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F384B52A-C61A-4597-05BE-511D494120FA}"/>
              </a:ext>
            </a:extLst>
          </p:cNvPr>
          <p:cNvGrpSpPr/>
          <p:nvPr/>
        </p:nvGrpSpPr>
        <p:grpSpPr>
          <a:xfrm>
            <a:off x="312517" y="3131212"/>
            <a:ext cx="11676283" cy="3289472"/>
            <a:chOff x="312517" y="3131212"/>
            <a:chExt cx="11676283" cy="3289472"/>
          </a:xfrm>
        </p:grpSpPr>
        <p:sp>
          <p:nvSpPr>
            <p:cNvPr id="2" name="テキスト ボックス 1">
              <a:extLst>
                <a:ext uri="{FF2B5EF4-FFF2-40B4-BE49-F238E27FC236}">
                  <a16:creationId xmlns:a16="http://schemas.microsoft.com/office/drawing/2014/main" id="{F0D43C7C-6511-2DB8-7B81-B47DEC06C6F3}"/>
                </a:ext>
              </a:extLst>
            </p:cNvPr>
            <p:cNvSpPr txBox="1"/>
            <p:nvPr/>
          </p:nvSpPr>
          <p:spPr>
            <a:xfrm>
              <a:off x="312517" y="3866139"/>
              <a:ext cx="11676283" cy="2554545"/>
            </a:xfrm>
            <a:prstGeom prst="rect">
              <a:avLst/>
            </a:prstGeom>
            <a:solidFill>
              <a:schemeClr val="accent2">
                <a:lumMod val="20000"/>
                <a:lumOff val="80000"/>
              </a:schemeClr>
            </a:solidFill>
          </p:spPr>
          <p:txBody>
            <a:bodyPr wrap="square" rtlCol="0">
              <a:spAutoFit/>
            </a:bodyPr>
            <a:lstStyle/>
            <a:p>
              <a:r>
                <a:rPr kumimoji="1" lang="ja-JP" altLang="en-US" sz="3200" dirty="0">
                  <a:latin typeface="Meiryo" panose="020B0604030504040204" pitchFamily="34" charset="-128"/>
                  <a:ea typeface="Meiryo" panose="020B0604030504040204" pitchFamily="34" charset="-128"/>
                </a:rPr>
                <a:t>　</a:t>
              </a:r>
              <a:r>
                <a:rPr kumimoji="1" lang="ja-JP" altLang="en-US" sz="3200" u="sng" dirty="0">
                  <a:solidFill>
                    <a:schemeClr val="accent1"/>
                  </a:solidFill>
                  <a:latin typeface="Meiryo" panose="020B0604030504040204" pitchFamily="34" charset="-128"/>
                  <a:ea typeface="Meiryo" panose="020B0604030504040204" pitchFamily="34" charset="-128"/>
                </a:rPr>
                <a:t>社会的な見方・考え方を働かせ、課題を追究したり解決したりする活動</a:t>
              </a:r>
              <a:r>
                <a:rPr kumimoji="1" lang="ja-JP" altLang="en-US" sz="3200" dirty="0">
                  <a:latin typeface="Meiryo" panose="020B0604030504040204" pitchFamily="34" charset="-128"/>
                  <a:ea typeface="Meiryo" panose="020B0604030504040204" pitchFamily="34" charset="-128"/>
                </a:rPr>
                <a:t>を通して、広い視野に立ち、グローバル化する国際</a:t>
              </a:r>
              <a:r>
                <a:rPr kumimoji="1" lang="ja-JP" altLang="en-US" sz="3200" dirty="0" smtClean="0">
                  <a:latin typeface="Meiryo" panose="020B0604030504040204" pitchFamily="34" charset="-128"/>
                  <a:ea typeface="Meiryo" panose="020B0604030504040204" pitchFamily="34" charset="-128"/>
                </a:rPr>
                <a:t>社会に主体的</a:t>
              </a:r>
              <a:r>
                <a:rPr kumimoji="1" lang="ja-JP" altLang="en-US" sz="3200" dirty="0">
                  <a:latin typeface="Meiryo" panose="020B0604030504040204" pitchFamily="34" charset="-128"/>
                  <a:ea typeface="Meiryo" panose="020B0604030504040204" pitchFamily="34" charset="-128"/>
                </a:rPr>
                <a:t>に生きる平和で民主的な国家及び社会</a:t>
              </a:r>
              <a:r>
                <a:rPr kumimoji="1" lang="ja-JP" altLang="en-US" sz="3200">
                  <a:latin typeface="Meiryo" panose="020B0604030504040204" pitchFamily="34" charset="-128"/>
                  <a:ea typeface="Meiryo" panose="020B0604030504040204" pitchFamily="34" charset="-128"/>
                </a:rPr>
                <a:t>の</a:t>
              </a:r>
              <a:r>
                <a:rPr kumimoji="1" lang="ja-JP" altLang="en-US" sz="3200" smtClean="0">
                  <a:latin typeface="Meiryo" panose="020B0604030504040204" pitchFamily="34" charset="-128"/>
                  <a:ea typeface="Meiryo" panose="020B0604030504040204" pitchFamily="34" charset="-128"/>
                </a:rPr>
                <a:t>形成者に</a:t>
              </a:r>
              <a:r>
                <a:rPr kumimoji="1" lang="ja-JP" altLang="en-US" sz="3200" dirty="0">
                  <a:latin typeface="Meiryo" panose="020B0604030504040204" pitchFamily="34" charset="-128"/>
                  <a:ea typeface="Meiryo" panose="020B0604030504040204" pitchFamily="34" charset="-128"/>
                </a:rPr>
                <a:t>必要な公民としての資質・能力の基礎を次のとおり育成することを目指す</a:t>
              </a:r>
            </a:p>
          </p:txBody>
        </p:sp>
        <p:sp>
          <p:nvSpPr>
            <p:cNvPr id="4" name="テキスト ボックス 3">
              <a:extLst>
                <a:ext uri="{FF2B5EF4-FFF2-40B4-BE49-F238E27FC236}">
                  <a16:creationId xmlns:a16="http://schemas.microsoft.com/office/drawing/2014/main" id="{5218A114-2C30-8AB3-C137-071D76771AD1}"/>
                </a:ext>
              </a:extLst>
            </p:cNvPr>
            <p:cNvSpPr txBox="1"/>
            <p:nvPr/>
          </p:nvSpPr>
          <p:spPr>
            <a:xfrm>
              <a:off x="449943" y="3131212"/>
              <a:ext cx="4698722" cy="584775"/>
            </a:xfrm>
            <a:prstGeom prst="rect">
              <a:avLst/>
            </a:prstGeom>
            <a:noFill/>
          </p:spPr>
          <p:txBody>
            <a:bodyPr wrap="none" rtlCol="0">
              <a:spAutoFit/>
            </a:bodyPr>
            <a:lstStyle/>
            <a:p>
              <a:r>
                <a:rPr lang="en-US" altLang="ja-JP" sz="3200" dirty="0">
                  <a:latin typeface="Meiryo" panose="020B0604030504040204" pitchFamily="34" charset="-128"/>
                  <a:ea typeface="Meiryo" panose="020B0604030504040204" pitchFamily="34" charset="-128"/>
                </a:rPr>
                <a:t>【</a:t>
              </a:r>
              <a:r>
                <a:rPr lang="ja-JP" altLang="en-US" sz="3200">
                  <a:latin typeface="Meiryo" panose="020B0604030504040204" pitchFamily="34" charset="-128"/>
                  <a:ea typeface="Meiryo" panose="020B0604030504040204" pitchFamily="34" charset="-128"/>
                </a:rPr>
                <a:t>中学校社会科の目標</a:t>
              </a:r>
              <a:r>
                <a:rPr lang="en-US" altLang="ja-JP" sz="3200" dirty="0">
                  <a:latin typeface="Meiryo" panose="020B0604030504040204" pitchFamily="34" charset="-128"/>
                  <a:ea typeface="Meiryo" panose="020B0604030504040204" pitchFamily="34" charset="-128"/>
                </a:rPr>
                <a:t>】</a:t>
              </a:r>
              <a:endParaRPr kumimoji="1" lang="ja-JP" altLang="en-US" sz="3200">
                <a:latin typeface="Meiryo" panose="020B0604030504040204" pitchFamily="34" charset="-128"/>
                <a:ea typeface="Meiryo" panose="020B0604030504040204" pitchFamily="34" charset="-128"/>
              </a:endParaRPr>
            </a:p>
          </p:txBody>
        </p:sp>
      </p:grpSp>
      <p:grpSp>
        <p:nvGrpSpPr>
          <p:cNvPr id="8" name="グループ化 7">
            <a:extLst>
              <a:ext uri="{FF2B5EF4-FFF2-40B4-BE49-F238E27FC236}">
                <a16:creationId xmlns:a16="http://schemas.microsoft.com/office/drawing/2014/main" id="{428EBA3B-431A-CC26-AA2C-B7848193E751}"/>
              </a:ext>
            </a:extLst>
          </p:cNvPr>
          <p:cNvGrpSpPr/>
          <p:nvPr/>
        </p:nvGrpSpPr>
        <p:grpSpPr>
          <a:xfrm>
            <a:off x="312517" y="250372"/>
            <a:ext cx="11676284" cy="2797030"/>
            <a:chOff x="312517" y="47172"/>
            <a:chExt cx="11676284" cy="2797030"/>
          </a:xfrm>
        </p:grpSpPr>
        <p:sp>
          <p:nvSpPr>
            <p:cNvPr id="6" name="テキスト ボックス 5">
              <a:extLst>
                <a:ext uri="{FF2B5EF4-FFF2-40B4-BE49-F238E27FC236}">
                  <a16:creationId xmlns:a16="http://schemas.microsoft.com/office/drawing/2014/main" id="{6FD71A2F-8478-2367-520F-0F39120E1A1E}"/>
                </a:ext>
              </a:extLst>
            </p:cNvPr>
            <p:cNvSpPr txBox="1"/>
            <p:nvPr/>
          </p:nvSpPr>
          <p:spPr>
            <a:xfrm>
              <a:off x="312517" y="782099"/>
              <a:ext cx="11676284" cy="2062103"/>
            </a:xfrm>
            <a:prstGeom prst="rect">
              <a:avLst/>
            </a:prstGeom>
            <a:solidFill>
              <a:schemeClr val="accent2">
                <a:lumMod val="20000"/>
                <a:lumOff val="80000"/>
              </a:schemeClr>
            </a:solidFill>
          </p:spPr>
          <p:txBody>
            <a:bodyPr wrap="square" rtlCol="0">
              <a:spAutoFit/>
            </a:bodyPr>
            <a:lstStyle/>
            <a:p>
              <a:r>
                <a:rPr kumimoji="1" lang="ja-JP" altLang="en-US" sz="3200" dirty="0">
                  <a:latin typeface="Meiryo" panose="020B0604030504040204" pitchFamily="34" charset="-128"/>
                  <a:ea typeface="Meiryo" panose="020B0604030504040204" pitchFamily="34" charset="-128"/>
                </a:rPr>
                <a:t>　</a:t>
              </a:r>
              <a:r>
                <a:rPr kumimoji="1" lang="ja-JP" altLang="en-US" sz="3200" u="sng" dirty="0">
                  <a:solidFill>
                    <a:schemeClr val="accent1"/>
                  </a:solidFill>
                  <a:latin typeface="Meiryo" panose="020B0604030504040204" pitchFamily="34" charset="-128"/>
                  <a:ea typeface="Meiryo" panose="020B0604030504040204" pitchFamily="34" charset="-128"/>
                </a:rPr>
                <a:t>社会的な見方・考え方を働かせ、課題を追究したり解決したりする活動</a:t>
              </a:r>
              <a:r>
                <a:rPr kumimoji="1" lang="ja-JP" altLang="en-US" sz="3200" dirty="0">
                  <a:latin typeface="Meiryo" panose="020B0604030504040204" pitchFamily="34" charset="-128"/>
                  <a:ea typeface="Meiryo" panose="020B0604030504040204" pitchFamily="34" charset="-128"/>
                </a:rPr>
                <a:t>を通して、グローバル化する国際</a:t>
              </a:r>
              <a:r>
                <a:rPr kumimoji="1" lang="ja-JP" altLang="en-US" sz="3200" dirty="0" smtClean="0">
                  <a:latin typeface="Meiryo" panose="020B0604030504040204" pitchFamily="34" charset="-128"/>
                  <a:ea typeface="Meiryo" panose="020B0604030504040204" pitchFamily="34" charset="-128"/>
                </a:rPr>
                <a:t>社会に主体的</a:t>
              </a:r>
              <a:r>
                <a:rPr kumimoji="1" lang="ja-JP" altLang="en-US" sz="3200" dirty="0">
                  <a:latin typeface="Meiryo" panose="020B0604030504040204" pitchFamily="34" charset="-128"/>
                  <a:ea typeface="Meiryo" panose="020B0604030504040204" pitchFamily="34" charset="-128"/>
                </a:rPr>
                <a:t>に生きる平和で民主的な国家及び社会の</a:t>
              </a:r>
              <a:r>
                <a:rPr kumimoji="1" lang="ja-JP" altLang="en-US" sz="3200" dirty="0" smtClean="0">
                  <a:latin typeface="Meiryo" panose="020B0604030504040204" pitchFamily="34" charset="-128"/>
                  <a:ea typeface="Meiryo" panose="020B0604030504040204" pitchFamily="34" charset="-128"/>
                </a:rPr>
                <a:t>形成者に</a:t>
              </a:r>
              <a:r>
                <a:rPr kumimoji="1" lang="ja-JP" altLang="en-US" sz="3200" dirty="0">
                  <a:latin typeface="Meiryo" panose="020B0604030504040204" pitchFamily="34" charset="-128"/>
                  <a:ea typeface="Meiryo" panose="020B0604030504040204" pitchFamily="34" charset="-128"/>
                </a:rPr>
                <a:t>必要な公民としての資質・能力の基礎を次のとおり育成することを</a:t>
              </a:r>
              <a:r>
                <a:rPr kumimoji="1" lang="ja-JP" altLang="en-US" sz="3200" dirty="0" smtClean="0">
                  <a:latin typeface="Meiryo" panose="020B0604030504040204" pitchFamily="34" charset="-128"/>
                  <a:ea typeface="Meiryo" panose="020B0604030504040204" pitchFamily="34" charset="-128"/>
                </a:rPr>
                <a:t>目指す。</a:t>
              </a:r>
              <a:endParaRPr kumimoji="1" lang="ja-JP" altLang="en-US" sz="3200"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A08D6E80-AE67-BF04-2D3D-E1C68DA87459}"/>
                </a:ext>
              </a:extLst>
            </p:cNvPr>
            <p:cNvSpPr txBox="1"/>
            <p:nvPr/>
          </p:nvSpPr>
          <p:spPr>
            <a:xfrm>
              <a:off x="449943" y="47172"/>
              <a:ext cx="4698722" cy="584775"/>
            </a:xfrm>
            <a:prstGeom prst="rect">
              <a:avLst/>
            </a:prstGeom>
            <a:noFill/>
          </p:spPr>
          <p:txBody>
            <a:bodyPr wrap="none" rtlCol="0">
              <a:spAutoFit/>
            </a:bodyPr>
            <a:lstStyle/>
            <a:p>
              <a:r>
                <a:rPr lang="en-US" altLang="ja-JP" sz="3200" dirty="0">
                  <a:latin typeface="Meiryo" panose="020B0604030504040204" pitchFamily="34" charset="-128"/>
                  <a:ea typeface="Meiryo" panose="020B0604030504040204" pitchFamily="34" charset="-128"/>
                </a:rPr>
                <a:t>【</a:t>
              </a:r>
              <a:r>
                <a:rPr lang="ja-JP" altLang="en-US" sz="3200">
                  <a:latin typeface="Meiryo" panose="020B0604030504040204" pitchFamily="34" charset="-128"/>
                  <a:ea typeface="Meiryo" panose="020B0604030504040204" pitchFamily="34" charset="-128"/>
                </a:rPr>
                <a:t>小学校社会科の目標</a:t>
              </a:r>
              <a:r>
                <a:rPr lang="en-US" altLang="ja-JP" sz="3200" dirty="0">
                  <a:latin typeface="Meiryo" panose="020B0604030504040204" pitchFamily="34" charset="-128"/>
                  <a:ea typeface="Meiryo" panose="020B0604030504040204" pitchFamily="34" charset="-128"/>
                </a:rPr>
                <a:t>】</a:t>
              </a:r>
              <a:endParaRPr kumimoji="1" lang="ja-JP" altLang="en-US" sz="3200">
                <a:latin typeface="Meiryo" panose="020B0604030504040204" pitchFamily="34" charset="-128"/>
                <a:ea typeface="Meiryo" panose="020B0604030504040204" pitchFamily="34" charset="-128"/>
              </a:endParaRPr>
            </a:p>
          </p:txBody>
        </p:sp>
      </p:grpSp>
      <p:sp>
        <p:nvSpPr>
          <p:cNvPr id="3" name="テキスト ボックス 2">
            <a:extLst>
              <a:ext uri="{FF2B5EF4-FFF2-40B4-BE49-F238E27FC236}">
                <a16:creationId xmlns:a16="http://schemas.microsoft.com/office/drawing/2014/main" id="{588B33C0-1BE2-71BF-0130-4A441140AC20}"/>
              </a:ext>
            </a:extLst>
          </p:cNvPr>
          <p:cNvSpPr txBox="1"/>
          <p:nvPr/>
        </p:nvSpPr>
        <p:spPr>
          <a:xfrm>
            <a:off x="5588535" y="6407348"/>
            <a:ext cx="6413935" cy="461665"/>
          </a:xfrm>
          <a:prstGeom prst="rect">
            <a:avLst/>
          </a:prstGeom>
          <a:noFill/>
        </p:spPr>
        <p:txBody>
          <a:bodyPr wrap="none" rtlCol="0">
            <a:spAutoFit/>
          </a:bodyPr>
          <a:lstStyle/>
          <a:p>
            <a:r>
              <a:rPr kumimoji="1" lang="ja-JP" altLang="en-US" sz="2400" dirty="0" smtClean="0">
                <a:latin typeface="Meiryo" panose="020B0604030504040204" pitchFamily="34" charset="-128"/>
                <a:ea typeface="Meiryo" panose="020B0604030504040204" pitchFamily="34" charset="-128"/>
              </a:rPr>
              <a:t>小</a:t>
            </a:r>
            <a:r>
              <a:rPr kumimoji="1" lang="ja-JP" altLang="en-US" sz="2400" dirty="0">
                <a:latin typeface="Meiryo" panose="020B0604030504040204" pitchFamily="34" charset="-128"/>
                <a:ea typeface="Meiryo" panose="020B0604030504040204" pitchFamily="34" charset="-128"/>
              </a:rPr>
              <a:t>（中）学校学習指導</a:t>
            </a:r>
            <a:r>
              <a:rPr lang="ja-JP" altLang="en-US" sz="2400" dirty="0" smtClean="0">
                <a:latin typeface="Meiryo" panose="020B0604030504040204" pitchFamily="34" charset="-128"/>
                <a:ea typeface="Meiryo" panose="020B0604030504040204" pitchFamily="34" charset="-128"/>
              </a:rPr>
              <a:t>要領（平成</a:t>
            </a:r>
            <a:r>
              <a:rPr lang="en-US" altLang="ja-JP" sz="2400" dirty="0">
                <a:latin typeface="Meiryo" panose="020B0604030504040204" pitchFamily="34" charset="-128"/>
                <a:ea typeface="Meiryo" panose="020B0604030504040204" pitchFamily="34" charset="-128"/>
              </a:rPr>
              <a:t>29</a:t>
            </a:r>
            <a:r>
              <a:rPr lang="ja-JP" altLang="en-US" sz="2400" dirty="0">
                <a:latin typeface="Meiryo" panose="020B0604030504040204" pitchFamily="34" charset="-128"/>
                <a:ea typeface="Meiryo" panose="020B0604030504040204" pitchFamily="34" charset="-128"/>
              </a:rPr>
              <a:t>年</a:t>
            </a:r>
            <a:r>
              <a:rPr lang="ja-JP" altLang="en-US" sz="2400" dirty="0" smtClean="0">
                <a:latin typeface="Meiryo" panose="020B0604030504040204" pitchFamily="34" charset="-128"/>
                <a:ea typeface="Meiryo" panose="020B0604030504040204" pitchFamily="34" charset="-128"/>
              </a:rPr>
              <a:t>告示）</a:t>
            </a:r>
            <a:endParaRPr kumimoji="1" lang="ja-JP" altLang="en-US" sz="24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1603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0D43C7C-6511-2DB8-7B81-B47DEC06C6F3}"/>
              </a:ext>
            </a:extLst>
          </p:cNvPr>
          <p:cNvSpPr txBox="1"/>
          <p:nvPr/>
        </p:nvSpPr>
        <p:spPr>
          <a:xfrm>
            <a:off x="0" y="-32442"/>
            <a:ext cx="12192000" cy="1077218"/>
          </a:xfrm>
          <a:prstGeom prst="rect">
            <a:avLst/>
          </a:prstGeom>
          <a:solidFill>
            <a:schemeClr val="accent2">
              <a:lumMod val="40000"/>
              <a:lumOff val="60000"/>
            </a:schemeClr>
          </a:solidFill>
        </p:spPr>
        <p:txBody>
          <a:bodyPr wrap="square" rtlCol="0" anchor="ctr" anchorCtr="0">
            <a:spAutoFit/>
          </a:bodyPr>
          <a:lstStyle/>
          <a:p>
            <a:r>
              <a:rPr kumimoji="1" lang="ja-JP" altLang="en-US" sz="3200" b="1">
                <a:solidFill>
                  <a:schemeClr val="tx1">
                    <a:lumMod val="75000"/>
                    <a:lumOff val="25000"/>
                  </a:schemeClr>
                </a:solidFill>
                <a:latin typeface="Meiryo" panose="020B0604030504040204" pitchFamily="34" charset="-128"/>
                <a:ea typeface="Meiryo" panose="020B0604030504040204" pitchFamily="34" charset="-128"/>
              </a:rPr>
              <a:t>社会的な見方・考え方を働かせ、</a:t>
            </a:r>
            <a:endParaRPr kumimoji="1" lang="en-US" altLang="ja-JP" sz="3200" b="1" dirty="0">
              <a:solidFill>
                <a:schemeClr val="tx1">
                  <a:lumMod val="75000"/>
                  <a:lumOff val="25000"/>
                </a:schemeClr>
              </a:solidFill>
              <a:latin typeface="Meiryo" panose="020B0604030504040204" pitchFamily="34" charset="-128"/>
              <a:ea typeface="Meiryo" panose="020B0604030504040204" pitchFamily="34" charset="-128"/>
            </a:endParaRPr>
          </a:p>
          <a:p>
            <a:pPr algn="r"/>
            <a:r>
              <a:rPr kumimoji="1" lang="ja-JP" altLang="en-US" sz="3200" b="1">
                <a:solidFill>
                  <a:schemeClr val="tx1">
                    <a:lumMod val="75000"/>
                    <a:lumOff val="25000"/>
                  </a:schemeClr>
                </a:solidFill>
                <a:latin typeface="Meiryo" panose="020B0604030504040204" pitchFamily="34" charset="-128"/>
                <a:ea typeface="Meiryo" panose="020B0604030504040204" pitchFamily="34" charset="-128"/>
              </a:rPr>
              <a:t>課題を追究したり解決したりする活動</a:t>
            </a:r>
          </a:p>
        </p:txBody>
      </p:sp>
      <p:sp>
        <p:nvSpPr>
          <p:cNvPr id="4" name="テキスト ボックス 3">
            <a:extLst>
              <a:ext uri="{FF2B5EF4-FFF2-40B4-BE49-F238E27FC236}">
                <a16:creationId xmlns:a16="http://schemas.microsoft.com/office/drawing/2014/main" id="{5218A114-2C30-8AB3-C137-071D76771AD1}"/>
              </a:ext>
            </a:extLst>
          </p:cNvPr>
          <p:cNvSpPr txBox="1"/>
          <p:nvPr/>
        </p:nvSpPr>
        <p:spPr>
          <a:xfrm>
            <a:off x="43547" y="2578740"/>
            <a:ext cx="2790369" cy="1384995"/>
          </a:xfrm>
          <a:prstGeom prst="rect">
            <a:avLst/>
          </a:prstGeom>
          <a:solidFill>
            <a:schemeClr val="bg1"/>
          </a:solidFill>
          <a:ln w="38100">
            <a:solidFill>
              <a:schemeClr val="accent1"/>
            </a:solidFill>
          </a:ln>
        </p:spPr>
        <p:txBody>
          <a:bodyPr wrap="square" rtlCol="0" anchor="ctr" anchorCtr="0">
            <a:spAutoFit/>
          </a:bodyPr>
          <a:lstStyle/>
          <a:p>
            <a:r>
              <a:rPr kumimoji="1" lang="ja-JP" altLang="en-US" sz="2800">
                <a:solidFill>
                  <a:schemeClr val="tx1">
                    <a:lumMod val="75000"/>
                    <a:lumOff val="25000"/>
                  </a:schemeClr>
                </a:solidFill>
                <a:latin typeface="Meiryo" panose="020B0604030504040204" pitchFamily="34" charset="-128"/>
                <a:ea typeface="Meiryo" panose="020B0604030504040204" pitchFamily="34" charset="-128"/>
              </a:rPr>
              <a:t>社会的な</a:t>
            </a:r>
            <a:endParaRPr kumimoji="1" lang="en-US" altLang="ja-JP" sz="2800" dirty="0">
              <a:solidFill>
                <a:schemeClr val="tx1">
                  <a:lumMod val="75000"/>
                  <a:lumOff val="25000"/>
                </a:schemeClr>
              </a:solidFill>
              <a:latin typeface="Meiryo" panose="020B0604030504040204" pitchFamily="34" charset="-128"/>
              <a:ea typeface="Meiryo" panose="020B0604030504040204" pitchFamily="34" charset="-128"/>
            </a:endParaRPr>
          </a:p>
          <a:p>
            <a:r>
              <a:rPr kumimoji="1" lang="ja-JP" altLang="en-US" sz="2800">
                <a:solidFill>
                  <a:schemeClr val="tx1">
                    <a:lumMod val="75000"/>
                    <a:lumOff val="25000"/>
                  </a:schemeClr>
                </a:solidFill>
                <a:latin typeface="Meiryo" panose="020B0604030504040204" pitchFamily="34" charset="-128"/>
                <a:ea typeface="Meiryo" panose="020B0604030504040204" pitchFamily="34" charset="-128"/>
              </a:rPr>
              <a:t>見方・考え方を</a:t>
            </a:r>
            <a:endParaRPr kumimoji="1" lang="en-US" altLang="ja-JP" sz="2800" dirty="0">
              <a:solidFill>
                <a:schemeClr val="tx1">
                  <a:lumMod val="75000"/>
                  <a:lumOff val="25000"/>
                </a:schemeClr>
              </a:solidFill>
              <a:latin typeface="Meiryo" panose="020B0604030504040204" pitchFamily="34" charset="-128"/>
              <a:ea typeface="Meiryo" panose="020B0604030504040204" pitchFamily="34" charset="-128"/>
            </a:endParaRPr>
          </a:p>
          <a:p>
            <a:pPr algn="r"/>
            <a:r>
              <a:rPr kumimoji="1" lang="ja-JP" altLang="en-US" sz="2800">
                <a:solidFill>
                  <a:schemeClr val="tx1">
                    <a:lumMod val="75000"/>
                    <a:lumOff val="25000"/>
                  </a:schemeClr>
                </a:solidFill>
                <a:latin typeface="Meiryo" panose="020B0604030504040204" pitchFamily="34" charset="-128"/>
                <a:ea typeface="Meiryo" panose="020B0604030504040204" pitchFamily="34" charset="-128"/>
              </a:rPr>
              <a:t>働かせる</a:t>
            </a:r>
          </a:p>
        </p:txBody>
      </p:sp>
      <p:sp>
        <p:nvSpPr>
          <p:cNvPr id="7" name="テキスト ボックス 6">
            <a:extLst>
              <a:ext uri="{FF2B5EF4-FFF2-40B4-BE49-F238E27FC236}">
                <a16:creationId xmlns:a16="http://schemas.microsoft.com/office/drawing/2014/main" id="{68B930AC-0B39-4338-8383-63284C73AA90}"/>
              </a:ext>
            </a:extLst>
          </p:cNvPr>
          <p:cNvSpPr txBox="1"/>
          <p:nvPr/>
        </p:nvSpPr>
        <p:spPr>
          <a:xfrm>
            <a:off x="397328" y="6248652"/>
            <a:ext cx="11560628" cy="584775"/>
          </a:xfrm>
          <a:prstGeom prst="rect">
            <a:avLst/>
          </a:prstGeom>
          <a:solidFill>
            <a:schemeClr val="accent2">
              <a:lumMod val="20000"/>
              <a:lumOff val="80000"/>
            </a:schemeClr>
          </a:solidFill>
        </p:spPr>
        <p:txBody>
          <a:bodyPr wrap="square" rtlCol="0" anchor="ctr" anchorCtr="0">
            <a:spAutoFit/>
          </a:bodyPr>
          <a:lstStyle/>
          <a:p>
            <a:pPr algn="ctr"/>
            <a:r>
              <a:rPr kumimoji="1" lang="ja-JP" altLang="en-US" sz="3200" b="1">
                <a:solidFill>
                  <a:schemeClr val="tx1">
                    <a:lumMod val="75000"/>
                    <a:lumOff val="25000"/>
                  </a:schemeClr>
                </a:solidFill>
                <a:latin typeface="Meiryo" panose="020B0604030504040204" pitchFamily="34" charset="-128"/>
                <a:ea typeface="Meiryo" panose="020B0604030504040204" pitchFamily="34" charset="-128"/>
              </a:rPr>
              <a:t>公民としての資質・能力の基礎</a:t>
            </a:r>
            <a:endParaRPr kumimoji="1" lang="en-US" altLang="ja-JP" sz="3200" b="1" dirty="0">
              <a:solidFill>
                <a:schemeClr val="tx1">
                  <a:lumMod val="75000"/>
                  <a:lumOff val="25000"/>
                </a:schemeClr>
              </a:solidFill>
              <a:latin typeface="Meiryo" panose="020B0604030504040204" pitchFamily="34" charset="-128"/>
              <a:ea typeface="Meiryo" panose="020B0604030504040204" pitchFamily="34" charset="-128"/>
            </a:endParaRPr>
          </a:p>
        </p:txBody>
      </p:sp>
      <p:graphicFrame>
        <p:nvGraphicFramePr>
          <p:cNvPr id="8" name="表 8">
            <a:extLst>
              <a:ext uri="{FF2B5EF4-FFF2-40B4-BE49-F238E27FC236}">
                <a16:creationId xmlns:a16="http://schemas.microsoft.com/office/drawing/2014/main" id="{03FA8A4D-B279-CAD1-B9EC-FF33581217E6}"/>
              </a:ext>
            </a:extLst>
          </p:cNvPr>
          <p:cNvGraphicFramePr>
            <a:graphicFrameLocks noGrp="1"/>
          </p:cNvGraphicFramePr>
          <p:nvPr>
            <p:extLst>
              <p:ext uri="{D42A27DB-BD31-4B8C-83A1-F6EECF244321}">
                <p14:modId xmlns:p14="http://schemas.microsoft.com/office/powerpoint/2010/main" val="867174060"/>
              </p:ext>
            </p:extLst>
          </p:nvPr>
        </p:nvGraphicFramePr>
        <p:xfrm>
          <a:off x="397328" y="5813224"/>
          <a:ext cx="11560629" cy="457200"/>
        </p:xfrm>
        <a:graphic>
          <a:graphicData uri="http://schemas.openxmlformats.org/drawingml/2006/table">
            <a:tbl>
              <a:tblPr firstRow="1" bandRow="1">
                <a:tableStyleId>{5C22544A-7EE6-4342-B048-85BDC9FD1C3A}</a:tableStyleId>
              </a:tblPr>
              <a:tblGrid>
                <a:gridCol w="3853543">
                  <a:extLst>
                    <a:ext uri="{9D8B030D-6E8A-4147-A177-3AD203B41FA5}">
                      <a16:colId xmlns:a16="http://schemas.microsoft.com/office/drawing/2014/main" val="1516657070"/>
                    </a:ext>
                  </a:extLst>
                </a:gridCol>
                <a:gridCol w="3853543">
                  <a:extLst>
                    <a:ext uri="{9D8B030D-6E8A-4147-A177-3AD203B41FA5}">
                      <a16:colId xmlns:a16="http://schemas.microsoft.com/office/drawing/2014/main" val="2430433572"/>
                    </a:ext>
                  </a:extLst>
                </a:gridCol>
                <a:gridCol w="3853543">
                  <a:extLst>
                    <a:ext uri="{9D8B030D-6E8A-4147-A177-3AD203B41FA5}">
                      <a16:colId xmlns:a16="http://schemas.microsoft.com/office/drawing/2014/main" val="130952695"/>
                    </a:ext>
                  </a:extLst>
                </a:gridCol>
              </a:tblGrid>
              <a:tr h="370840">
                <a:tc>
                  <a:txBody>
                    <a:bodyPr/>
                    <a:lstStyle/>
                    <a:p>
                      <a:pPr algn="ctr"/>
                      <a:r>
                        <a:rPr kumimoji="1" lang="ja-JP" altLang="en-US" sz="2400">
                          <a:solidFill>
                            <a:schemeClr val="tx1">
                              <a:lumMod val="75000"/>
                              <a:lumOff val="25000"/>
                            </a:schemeClr>
                          </a:solidFill>
                          <a:latin typeface="Meiryo" panose="020B0604030504040204" pitchFamily="34" charset="-128"/>
                          <a:ea typeface="Meiryo" panose="020B0604030504040204" pitchFamily="34" charset="-128"/>
                        </a:rPr>
                        <a:t>知識及び技能</a:t>
                      </a:r>
                    </a:p>
                  </a:txBody>
                  <a:tcPr>
                    <a:solidFill>
                      <a:schemeClr val="accent2">
                        <a:lumMod val="20000"/>
                        <a:lumOff val="80000"/>
                      </a:schemeClr>
                    </a:solidFill>
                  </a:tcPr>
                </a:tc>
                <a:tc>
                  <a:txBody>
                    <a:bodyPr/>
                    <a:lstStyle/>
                    <a:p>
                      <a:pPr algn="ctr"/>
                      <a:r>
                        <a:rPr kumimoji="1" lang="ja-JP" altLang="en-US" sz="2400">
                          <a:solidFill>
                            <a:schemeClr val="tx1">
                              <a:lumMod val="75000"/>
                              <a:lumOff val="25000"/>
                            </a:schemeClr>
                          </a:solidFill>
                          <a:latin typeface="Meiryo" panose="020B0604030504040204" pitchFamily="34" charset="-128"/>
                          <a:ea typeface="Meiryo" panose="020B0604030504040204" pitchFamily="34" charset="-128"/>
                        </a:rPr>
                        <a:t>思考力、判断力、表現力等</a:t>
                      </a:r>
                    </a:p>
                  </a:txBody>
                  <a:tcPr>
                    <a:solidFill>
                      <a:schemeClr val="accent2">
                        <a:lumMod val="20000"/>
                        <a:lumOff val="80000"/>
                      </a:schemeClr>
                    </a:solidFill>
                  </a:tcPr>
                </a:tc>
                <a:tc>
                  <a:txBody>
                    <a:bodyPr/>
                    <a:lstStyle/>
                    <a:p>
                      <a:pPr algn="ctr"/>
                      <a:r>
                        <a:rPr kumimoji="1" lang="ja-JP" altLang="en-US" sz="2400">
                          <a:solidFill>
                            <a:schemeClr val="tx1">
                              <a:lumMod val="75000"/>
                              <a:lumOff val="25000"/>
                            </a:schemeClr>
                          </a:solidFill>
                          <a:latin typeface="Meiryo" panose="020B0604030504040204" pitchFamily="34" charset="-128"/>
                          <a:ea typeface="Meiryo" panose="020B0604030504040204" pitchFamily="34" charset="-128"/>
                        </a:rPr>
                        <a:t>学びに向かう力、人間性等</a:t>
                      </a:r>
                    </a:p>
                  </a:txBody>
                  <a:tcPr>
                    <a:solidFill>
                      <a:schemeClr val="accent2">
                        <a:lumMod val="20000"/>
                        <a:lumOff val="80000"/>
                      </a:schemeClr>
                    </a:solidFill>
                  </a:tcPr>
                </a:tc>
                <a:extLst>
                  <a:ext uri="{0D108BD9-81ED-4DB2-BD59-A6C34878D82A}">
                    <a16:rowId xmlns:a16="http://schemas.microsoft.com/office/drawing/2014/main" val="2454582777"/>
                  </a:ext>
                </a:extLst>
              </a:tr>
            </a:tbl>
          </a:graphicData>
        </a:graphic>
      </p:graphicFrame>
      <p:grpSp>
        <p:nvGrpSpPr>
          <p:cNvPr id="10" name="グループ化 9">
            <a:extLst>
              <a:ext uri="{FF2B5EF4-FFF2-40B4-BE49-F238E27FC236}">
                <a16:creationId xmlns:a16="http://schemas.microsoft.com/office/drawing/2014/main" id="{E3CD1596-C72E-C133-A92E-19D832FFE995}"/>
              </a:ext>
            </a:extLst>
          </p:cNvPr>
          <p:cNvGrpSpPr/>
          <p:nvPr/>
        </p:nvGrpSpPr>
        <p:grpSpPr>
          <a:xfrm>
            <a:off x="3265714" y="1556657"/>
            <a:ext cx="8098972" cy="3744686"/>
            <a:chOff x="3265714" y="1828800"/>
            <a:chExt cx="8098972" cy="3744686"/>
          </a:xfrm>
        </p:grpSpPr>
        <p:sp>
          <p:nvSpPr>
            <p:cNvPr id="3" name="テキスト ボックス 2">
              <a:extLst>
                <a:ext uri="{FF2B5EF4-FFF2-40B4-BE49-F238E27FC236}">
                  <a16:creationId xmlns:a16="http://schemas.microsoft.com/office/drawing/2014/main" id="{BE0423F5-A197-0A3F-58B1-4CA338AA7539}"/>
                </a:ext>
              </a:extLst>
            </p:cNvPr>
            <p:cNvSpPr txBox="1"/>
            <p:nvPr/>
          </p:nvSpPr>
          <p:spPr>
            <a:xfrm>
              <a:off x="3352799" y="2043685"/>
              <a:ext cx="7362370" cy="954107"/>
            </a:xfrm>
            <a:prstGeom prst="rect">
              <a:avLst/>
            </a:prstGeom>
            <a:solidFill>
              <a:schemeClr val="accent5">
                <a:lumMod val="20000"/>
                <a:lumOff val="80000"/>
              </a:schemeClr>
            </a:solidFill>
          </p:spPr>
          <p:txBody>
            <a:bodyPr wrap="square" rtlCol="0" anchor="ctr" anchorCtr="0">
              <a:spAutoFit/>
            </a:bodyPr>
            <a:lstStyle/>
            <a:p>
              <a:r>
                <a:rPr kumimoji="1" lang="ja-JP" altLang="en-US" sz="2800">
                  <a:solidFill>
                    <a:schemeClr val="tx1">
                      <a:lumMod val="75000"/>
                      <a:lumOff val="25000"/>
                    </a:schemeClr>
                  </a:solidFill>
                  <a:latin typeface="Meiryo" panose="020B0604030504040204" pitchFamily="34" charset="-128"/>
                  <a:ea typeface="Meiryo" panose="020B0604030504040204" pitchFamily="34" charset="-128"/>
                </a:rPr>
                <a:t>単元など内容や時間のまとまりを見通して学習課題を設定し、</a:t>
              </a:r>
            </a:p>
          </p:txBody>
        </p:sp>
        <p:sp>
          <p:nvSpPr>
            <p:cNvPr id="5" name="テキスト ボックス 4">
              <a:extLst>
                <a:ext uri="{FF2B5EF4-FFF2-40B4-BE49-F238E27FC236}">
                  <a16:creationId xmlns:a16="http://schemas.microsoft.com/office/drawing/2014/main" id="{D937C79E-6927-D4A0-7387-F0D5D51B7D93}"/>
                </a:ext>
              </a:extLst>
            </p:cNvPr>
            <p:cNvSpPr txBox="1"/>
            <p:nvPr/>
          </p:nvSpPr>
          <p:spPr>
            <a:xfrm>
              <a:off x="3570517" y="3229295"/>
              <a:ext cx="7362371" cy="954107"/>
            </a:xfrm>
            <a:prstGeom prst="rect">
              <a:avLst/>
            </a:prstGeom>
            <a:solidFill>
              <a:schemeClr val="accent5">
                <a:lumMod val="20000"/>
                <a:lumOff val="80000"/>
              </a:schemeClr>
            </a:solidFill>
          </p:spPr>
          <p:txBody>
            <a:bodyPr wrap="square" rtlCol="0" anchor="ctr" anchorCtr="0">
              <a:spAutoFit/>
            </a:bodyPr>
            <a:lstStyle/>
            <a:p>
              <a:r>
                <a:rPr kumimoji="1" lang="ja-JP" altLang="en-US" sz="2800">
                  <a:solidFill>
                    <a:schemeClr val="tx1">
                      <a:lumMod val="75000"/>
                      <a:lumOff val="25000"/>
                    </a:schemeClr>
                  </a:solidFill>
                  <a:latin typeface="Meiryo" panose="020B0604030504040204" pitchFamily="34" charset="-128"/>
                  <a:ea typeface="Meiryo" panose="020B0604030504040204" pitchFamily="34" charset="-128"/>
                </a:rPr>
                <a:t>諸資料や調査活動などを通して調べたり、思考、判断</a:t>
              </a:r>
              <a:r>
                <a:rPr lang="ja-JP" altLang="en-US" sz="2800">
                  <a:solidFill>
                    <a:schemeClr val="tx1">
                      <a:lumMod val="75000"/>
                      <a:lumOff val="25000"/>
                    </a:schemeClr>
                  </a:solidFill>
                  <a:latin typeface="Meiryo" panose="020B0604030504040204" pitchFamily="34" charset="-128"/>
                  <a:ea typeface="Meiryo" panose="020B0604030504040204" pitchFamily="34" charset="-128"/>
                </a:rPr>
                <a:t>、表現したりしながら</a:t>
              </a:r>
              <a:endParaRPr kumimoji="1" lang="en-US" altLang="ja-JP" sz="28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2B6606D6-A2B5-05A7-66D3-BFF1E5BE5471}"/>
                </a:ext>
              </a:extLst>
            </p:cNvPr>
            <p:cNvSpPr txBox="1"/>
            <p:nvPr/>
          </p:nvSpPr>
          <p:spPr>
            <a:xfrm>
              <a:off x="3913422" y="4414905"/>
              <a:ext cx="7362369" cy="954107"/>
            </a:xfrm>
            <a:prstGeom prst="rect">
              <a:avLst/>
            </a:prstGeom>
            <a:solidFill>
              <a:schemeClr val="accent5">
                <a:lumMod val="20000"/>
                <a:lumOff val="80000"/>
              </a:schemeClr>
            </a:solidFill>
          </p:spPr>
          <p:txBody>
            <a:bodyPr wrap="square" rtlCol="0" anchor="ctr" anchorCtr="0">
              <a:spAutoFit/>
            </a:bodyPr>
            <a:lstStyle/>
            <a:p>
              <a:r>
                <a:rPr kumimoji="1" lang="ja-JP" altLang="en-US" sz="2800" dirty="0">
                  <a:solidFill>
                    <a:schemeClr val="tx1">
                      <a:lumMod val="75000"/>
                      <a:lumOff val="25000"/>
                    </a:schemeClr>
                  </a:solidFill>
                  <a:latin typeface="Meiryo" panose="020B0604030504040204" pitchFamily="34" charset="-128"/>
                  <a:ea typeface="Meiryo" panose="020B0604030504040204" pitchFamily="34" charset="-128"/>
                </a:rPr>
                <a:t>社会的事象の特色や意味などを理解したり社会への関心を高めたり</a:t>
              </a:r>
              <a:r>
                <a:rPr kumimoji="1" lang="ja-JP" altLang="en-US" sz="2800" dirty="0" smtClean="0">
                  <a:solidFill>
                    <a:schemeClr val="tx1">
                      <a:lumMod val="75000"/>
                      <a:lumOff val="25000"/>
                    </a:schemeClr>
                  </a:solidFill>
                  <a:latin typeface="Meiryo" panose="020B0604030504040204" pitchFamily="34" charset="-128"/>
                  <a:ea typeface="Meiryo" panose="020B0604030504040204" pitchFamily="34" charset="-128"/>
                </a:rPr>
                <a:t>する。</a:t>
              </a:r>
              <a:endParaRPr kumimoji="1" lang="en-US" altLang="ja-JP" sz="28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0309E6BD-12AB-E858-ED53-B3ECD080FE77}"/>
                </a:ext>
              </a:extLst>
            </p:cNvPr>
            <p:cNvSpPr/>
            <p:nvPr/>
          </p:nvSpPr>
          <p:spPr>
            <a:xfrm>
              <a:off x="3265714" y="1828800"/>
              <a:ext cx="8098972" cy="374468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3B37E821-54F4-490C-F67C-F6730D65E9DD}"/>
              </a:ext>
            </a:extLst>
          </p:cNvPr>
          <p:cNvSpPr txBox="1"/>
          <p:nvPr/>
        </p:nvSpPr>
        <p:spPr>
          <a:xfrm>
            <a:off x="0" y="1080552"/>
            <a:ext cx="12192000" cy="400110"/>
          </a:xfrm>
          <a:prstGeom prst="rect">
            <a:avLst/>
          </a:prstGeom>
          <a:noFill/>
        </p:spPr>
        <p:txBody>
          <a:bodyPr wrap="square" rtlCol="0" anchor="ctr" anchorCtr="0">
            <a:spAutoFit/>
          </a:bodyPr>
          <a:lstStyle/>
          <a:p>
            <a:pPr algn="r"/>
            <a:r>
              <a:rPr kumimoji="1" lang="en-US" altLang="ja-JP" sz="2000" dirty="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2000">
                <a:solidFill>
                  <a:schemeClr val="tx1">
                    <a:lumMod val="75000"/>
                    <a:lumOff val="25000"/>
                  </a:schemeClr>
                </a:solidFill>
                <a:latin typeface="Meiryo" panose="020B0604030504040204" pitchFamily="34" charset="-128"/>
                <a:ea typeface="Meiryo" panose="020B0604030504040204" pitchFamily="34" charset="-128"/>
              </a:rPr>
              <a:t>小学校の各学年の目標においては、「学習の問題を追究・解決する活動」</a:t>
            </a:r>
          </a:p>
        </p:txBody>
      </p:sp>
      <p:sp>
        <p:nvSpPr>
          <p:cNvPr id="12" name="三角形 11">
            <a:extLst>
              <a:ext uri="{FF2B5EF4-FFF2-40B4-BE49-F238E27FC236}">
                <a16:creationId xmlns:a16="http://schemas.microsoft.com/office/drawing/2014/main" id="{4383CA14-6EFB-53FF-EC9F-B3237672E313}"/>
              </a:ext>
            </a:extLst>
          </p:cNvPr>
          <p:cNvSpPr/>
          <p:nvPr/>
        </p:nvSpPr>
        <p:spPr>
          <a:xfrm rot="16200000" flipV="1">
            <a:off x="2701538" y="3188126"/>
            <a:ext cx="674914" cy="19594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三角形 12">
            <a:extLst>
              <a:ext uri="{FF2B5EF4-FFF2-40B4-BE49-F238E27FC236}">
                <a16:creationId xmlns:a16="http://schemas.microsoft.com/office/drawing/2014/main" id="{D4FE2548-3316-6225-55BF-5F4110BA58FC}"/>
              </a:ext>
            </a:extLst>
          </p:cNvPr>
          <p:cNvSpPr/>
          <p:nvPr/>
        </p:nvSpPr>
        <p:spPr>
          <a:xfrm flipV="1">
            <a:off x="6696527" y="5459312"/>
            <a:ext cx="674914" cy="19594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676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FD71A2F-8478-2367-520F-0F39120E1A1E}"/>
              </a:ext>
            </a:extLst>
          </p:cNvPr>
          <p:cNvSpPr txBox="1"/>
          <p:nvPr/>
        </p:nvSpPr>
        <p:spPr>
          <a:xfrm>
            <a:off x="449943" y="1339607"/>
            <a:ext cx="11292114" cy="5293757"/>
          </a:xfrm>
          <a:prstGeom prst="rect">
            <a:avLst/>
          </a:prstGeom>
          <a:solidFill>
            <a:schemeClr val="bg1">
              <a:lumMod val="95000"/>
            </a:schemeClr>
          </a:solidFill>
        </p:spPr>
        <p:txBody>
          <a:bodyPr wrap="square" rtlCol="0" anchor="ctr" anchorCtr="0">
            <a:noAutofit/>
          </a:bodyPr>
          <a:lstStyle/>
          <a:p>
            <a:pPr marL="514350" indent="-514350">
              <a:lnSpc>
                <a:spcPct val="150000"/>
              </a:lnSpc>
              <a:buFont typeface="+mj-ea"/>
              <a:buAutoNum type="circleNumDbPlain"/>
            </a:pPr>
            <a:r>
              <a:rPr kumimoji="1" lang="ja-JP" altLang="en-US" sz="3200">
                <a:latin typeface="Meiryo" panose="020B0604030504040204" pitchFamily="34" charset="-128"/>
                <a:ea typeface="Meiryo" panose="020B0604030504040204" pitchFamily="34" charset="-128"/>
              </a:rPr>
              <a:t>　</a:t>
            </a:r>
            <a:r>
              <a:rPr lang="ja-JP" altLang="en-US" sz="3200">
                <a:latin typeface="Meiryo" panose="020B0604030504040204" pitchFamily="34" charset="-128"/>
                <a:ea typeface="Meiryo" panose="020B0604030504040204" pitchFamily="34" charset="-128"/>
              </a:rPr>
              <a:t>社会的事象から学習問題（中：学習課題）を見いだす</a:t>
            </a:r>
            <a:endParaRPr lang="en-US" altLang="ja-JP" sz="3200" dirty="0">
              <a:latin typeface="Meiryo" panose="020B0604030504040204" pitchFamily="34" charset="-128"/>
              <a:ea typeface="Meiryo" panose="020B0604030504040204" pitchFamily="34" charset="-128"/>
            </a:endParaRPr>
          </a:p>
          <a:p>
            <a:pPr marL="514350" indent="-514350">
              <a:lnSpc>
                <a:spcPct val="150000"/>
              </a:lnSpc>
              <a:buFont typeface="+mj-ea"/>
              <a:buAutoNum type="circleNumDbPlain"/>
            </a:pPr>
            <a:r>
              <a:rPr kumimoji="1" lang="ja-JP" altLang="en-US" sz="3200">
                <a:latin typeface="Meiryo" panose="020B0604030504040204" pitchFamily="34" charset="-128"/>
                <a:ea typeface="Meiryo" panose="020B0604030504040204" pitchFamily="34" charset="-128"/>
              </a:rPr>
              <a:t>　問題解決</a:t>
            </a:r>
            <a:r>
              <a:rPr lang="ja-JP" altLang="en-US" sz="3200">
                <a:latin typeface="Meiryo" panose="020B0604030504040204" pitchFamily="34" charset="-128"/>
                <a:ea typeface="Meiryo" panose="020B0604030504040204" pitchFamily="34" charset="-128"/>
              </a:rPr>
              <a:t>（中：課題解決）</a:t>
            </a:r>
            <a:r>
              <a:rPr kumimoji="1" lang="ja-JP" altLang="en-US" sz="3200">
                <a:latin typeface="Meiryo" panose="020B0604030504040204" pitchFamily="34" charset="-128"/>
                <a:ea typeface="Meiryo" panose="020B0604030504040204" pitchFamily="34" charset="-128"/>
              </a:rPr>
              <a:t>の見通しもつ</a:t>
            </a:r>
            <a:endParaRPr kumimoji="1" lang="en-US" altLang="ja-JP" sz="3200" dirty="0">
              <a:latin typeface="Meiryo" panose="020B0604030504040204" pitchFamily="34" charset="-128"/>
              <a:ea typeface="Meiryo" panose="020B0604030504040204" pitchFamily="34" charset="-128"/>
            </a:endParaRPr>
          </a:p>
          <a:p>
            <a:pPr marL="514350" indent="-514350">
              <a:lnSpc>
                <a:spcPct val="150000"/>
              </a:lnSpc>
              <a:buFont typeface="+mj-ea"/>
              <a:buAutoNum type="circleNumDbPlain"/>
            </a:pPr>
            <a:r>
              <a:rPr lang="ja-JP" altLang="en-US" sz="3200">
                <a:latin typeface="Meiryo" panose="020B0604030504040204" pitchFamily="34" charset="-128"/>
                <a:ea typeface="Meiryo" panose="020B0604030504040204" pitchFamily="34" charset="-128"/>
              </a:rPr>
              <a:t>　</a:t>
            </a:r>
            <a:r>
              <a:rPr kumimoji="1" lang="ja-JP" altLang="en-US" sz="3200">
                <a:latin typeface="Meiryo" panose="020B0604030504040204" pitchFamily="34" charset="-128"/>
                <a:ea typeface="Meiryo" panose="020B0604030504040204" pitchFamily="34" charset="-128"/>
              </a:rPr>
              <a:t>他者と協働的に追究する</a:t>
            </a:r>
            <a:endParaRPr kumimoji="1" lang="en-US" altLang="ja-JP" sz="3200" dirty="0">
              <a:latin typeface="Meiryo" panose="020B0604030504040204" pitchFamily="34" charset="-128"/>
              <a:ea typeface="Meiryo" panose="020B0604030504040204" pitchFamily="34" charset="-128"/>
            </a:endParaRPr>
          </a:p>
          <a:p>
            <a:pPr marL="514350" indent="-514350">
              <a:lnSpc>
                <a:spcPct val="150000"/>
              </a:lnSpc>
              <a:buFont typeface="+mj-ea"/>
              <a:buAutoNum type="circleNumDbPlain"/>
            </a:pPr>
            <a:r>
              <a:rPr kumimoji="1" lang="ja-JP" altLang="en-US" sz="3200">
                <a:latin typeface="Meiryo" panose="020B0604030504040204" pitchFamily="34" charset="-128"/>
                <a:ea typeface="Meiryo" panose="020B0604030504040204" pitchFamily="34" charset="-128"/>
              </a:rPr>
              <a:t>　追究結果を振り返ってまとめる</a:t>
            </a:r>
            <a:r>
              <a:rPr lang="ja-JP" altLang="en-US" sz="3200">
                <a:latin typeface="Meiryo" panose="020B0604030504040204" pitchFamily="34" charset="-128"/>
                <a:ea typeface="Meiryo" panose="020B0604030504040204" pitchFamily="34" charset="-128"/>
              </a:rPr>
              <a:t>（中：追究結果をまとめる）</a:t>
            </a:r>
            <a:endParaRPr lang="en-US" altLang="ja-JP" sz="3200" dirty="0">
              <a:latin typeface="Meiryo" panose="020B0604030504040204" pitchFamily="34" charset="-128"/>
              <a:ea typeface="Meiryo" panose="020B0604030504040204" pitchFamily="34" charset="-128"/>
            </a:endParaRPr>
          </a:p>
          <a:p>
            <a:pPr marL="742950" indent="-742950">
              <a:lnSpc>
                <a:spcPct val="150000"/>
              </a:lnSpc>
              <a:buFont typeface="+mj-ea"/>
              <a:buAutoNum type="circleNumDbPlain"/>
            </a:pPr>
            <a:r>
              <a:rPr lang="ja-JP" altLang="en-US" sz="3200">
                <a:latin typeface="Meiryo" panose="020B0604030504040204" pitchFamily="34" charset="-128"/>
                <a:ea typeface="Meiryo" panose="020B0604030504040204" pitchFamily="34" charset="-128"/>
              </a:rPr>
              <a:t>追究結果を振り返って新たな問いを見いだす（中：自分の学びを振り返ったり新たな問いを見いだしたり）</a:t>
            </a:r>
            <a:endParaRPr lang="en-US" altLang="ja-JP" sz="3200" dirty="0">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87C5453E-BF26-1427-0D27-FE110551E56D}"/>
              </a:ext>
            </a:extLst>
          </p:cNvPr>
          <p:cNvSpPr txBox="1"/>
          <p:nvPr/>
        </p:nvSpPr>
        <p:spPr>
          <a:xfrm>
            <a:off x="449943" y="631721"/>
            <a:ext cx="7879080" cy="707886"/>
          </a:xfrm>
          <a:prstGeom prst="rect">
            <a:avLst/>
          </a:prstGeom>
          <a:noFill/>
        </p:spPr>
        <p:txBody>
          <a:bodyPr wrap="none" rtlCol="0">
            <a:spAutoFit/>
          </a:bodyPr>
          <a:lstStyle/>
          <a:p>
            <a:r>
              <a:rPr lang="ja-JP" altLang="en-US" sz="4000" b="1">
                <a:solidFill>
                  <a:schemeClr val="accent1"/>
                </a:solidFill>
                <a:latin typeface="Meiryo" panose="020B0604030504040204" pitchFamily="34" charset="-128"/>
                <a:ea typeface="Meiryo" panose="020B0604030504040204" pitchFamily="34" charset="-128"/>
              </a:rPr>
              <a:t>「問題解決的な学習」のポイント</a:t>
            </a:r>
            <a:endParaRPr kumimoji="1" lang="ja-JP" altLang="en-US" sz="40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95066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FD71A2F-8478-2367-520F-0F39120E1A1E}"/>
              </a:ext>
            </a:extLst>
          </p:cNvPr>
          <p:cNvSpPr txBox="1"/>
          <p:nvPr/>
        </p:nvSpPr>
        <p:spPr>
          <a:xfrm>
            <a:off x="0" y="-14388"/>
            <a:ext cx="12192000" cy="769441"/>
          </a:xfrm>
          <a:prstGeom prst="rect">
            <a:avLst/>
          </a:prstGeom>
          <a:solidFill>
            <a:schemeClr val="accent1"/>
          </a:solidFill>
        </p:spPr>
        <p:txBody>
          <a:bodyPr wrap="square" rtlCol="0" anchor="ctr" anchorCtr="0">
            <a:noAutofit/>
          </a:bodyPr>
          <a:lstStyle/>
          <a:p>
            <a:pPr marL="514350" indent="-514350">
              <a:lnSpc>
                <a:spcPct val="150000"/>
              </a:lnSpc>
              <a:buFont typeface="+mj-ea"/>
              <a:buAutoNum type="circleNumDbPlain"/>
            </a:pPr>
            <a:r>
              <a:rPr kumimoji="1" lang="ja-JP" altLang="en-US" sz="3200" b="1">
                <a:solidFill>
                  <a:schemeClr val="bg1"/>
                </a:solidFill>
                <a:latin typeface="Meiryo" panose="020B0604030504040204" pitchFamily="34" charset="-128"/>
                <a:ea typeface="Meiryo" panose="020B0604030504040204" pitchFamily="34" charset="-128"/>
              </a:rPr>
              <a:t>　</a:t>
            </a:r>
            <a:r>
              <a:rPr lang="ja-JP" altLang="en-US" sz="3200" b="1">
                <a:solidFill>
                  <a:schemeClr val="bg1"/>
                </a:solidFill>
                <a:latin typeface="Meiryo" panose="020B0604030504040204" pitchFamily="34" charset="-128"/>
                <a:ea typeface="Meiryo" panose="020B0604030504040204" pitchFamily="34" charset="-128"/>
              </a:rPr>
              <a:t>社会的事象から学習問題（中：学習課題）を見いだす</a:t>
            </a:r>
            <a:endParaRPr lang="en-US" altLang="ja-JP" sz="3200" b="1" dirty="0">
              <a:solidFill>
                <a:schemeClr val="bg1"/>
              </a:solidFill>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DCDB060B-EDCD-6E43-936D-5D00D1B51DAB}"/>
              </a:ext>
            </a:extLst>
          </p:cNvPr>
          <p:cNvSpPr txBox="1"/>
          <p:nvPr/>
        </p:nvSpPr>
        <p:spPr>
          <a:xfrm>
            <a:off x="103581" y="1177946"/>
            <a:ext cx="7585692" cy="769441"/>
          </a:xfrm>
          <a:prstGeom prst="rect">
            <a:avLst/>
          </a:prstGeom>
          <a:noFill/>
        </p:spPr>
        <p:txBody>
          <a:bodyPr wrap="square" rtlCol="0" anchor="ctr" anchorCtr="0">
            <a:noAutofit/>
          </a:bodyPr>
          <a:lstStyle/>
          <a:p>
            <a:pPr algn="ctr">
              <a:lnSpc>
                <a:spcPct val="150000"/>
              </a:lnSpc>
            </a:pPr>
            <a:r>
              <a:rPr lang="ja-JP" altLang="en-US" sz="3200">
                <a:solidFill>
                  <a:schemeClr val="tx1">
                    <a:lumMod val="75000"/>
                    <a:lumOff val="25000"/>
                  </a:schemeClr>
                </a:solidFill>
                <a:latin typeface="Meiryo" panose="020B0604030504040204" pitchFamily="34" charset="-128"/>
                <a:ea typeface="Meiryo" panose="020B0604030504040204" pitchFamily="34" charset="-128"/>
              </a:rPr>
              <a:t>（例）小学校第３学年「販売の仕事」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4" name="テキスト ボックス 3">
            <a:extLst>
              <a:ext uri="{FF2B5EF4-FFF2-40B4-BE49-F238E27FC236}">
                <a16:creationId xmlns:a16="http://schemas.microsoft.com/office/drawing/2014/main" id="{EB1CC140-9B28-12CD-D65D-743526EC67D0}"/>
              </a:ext>
            </a:extLst>
          </p:cNvPr>
          <p:cNvSpPr txBox="1"/>
          <p:nvPr/>
        </p:nvSpPr>
        <p:spPr>
          <a:xfrm>
            <a:off x="595086" y="2304664"/>
            <a:ext cx="11292113" cy="769441"/>
          </a:xfrm>
          <a:prstGeom prst="rect">
            <a:avLst/>
          </a:prstGeom>
          <a:solidFill>
            <a:schemeClr val="bg1">
              <a:lumMod val="95000"/>
            </a:schemeClr>
          </a:solidFill>
        </p:spPr>
        <p:txBody>
          <a:bodyPr wrap="square" rtlCol="0" anchor="ctr" anchorCtr="0">
            <a:noAutofit/>
          </a:bodyPr>
          <a:lstStyle/>
          <a:p>
            <a:pPr algn="ctr">
              <a:lnSpc>
                <a:spcPct val="150000"/>
              </a:lnSpc>
            </a:pPr>
            <a:r>
              <a:rPr lang="ja-JP" altLang="en-US" sz="3200">
                <a:solidFill>
                  <a:schemeClr val="tx1">
                    <a:lumMod val="75000"/>
                    <a:lumOff val="25000"/>
                  </a:schemeClr>
                </a:solidFill>
                <a:latin typeface="Meiryo" panose="020B0604030504040204" pitchFamily="34" charset="-128"/>
                <a:ea typeface="Meiryo" panose="020B0604030504040204" pitchFamily="34" charset="-128"/>
              </a:rPr>
              <a:t>資料「スーパーマーケットＡ店を利用する子の割合」</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1351F5AB-2A09-4304-FA29-5415952EA7FD}"/>
              </a:ext>
            </a:extLst>
          </p:cNvPr>
          <p:cNvSpPr txBox="1"/>
          <p:nvPr/>
        </p:nvSpPr>
        <p:spPr>
          <a:xfrm>
            <a:off x="2978727" y="3329901"/>
            <a:ext cx="9213273" cy="1304443"/>
          </a:xfrm>
          <a:prstGeom prst="rect">
            <a:avLst/>
          </a:prstGeom>
          <a:noFill/>
        </p:spPr>
        <p:txBody>
          <a:bodyPr wrap="square" rtlCol="0" anchor="ctr" anchorCtr="0">
            <a:noAutofit/>
          </a:bodyPr>
          <a:lstStyle/>
          <a:p>
            <a:pPr marL="457200" indent="-457200">
              <a:lnSpc>
                <a:spcPct val="150000"/>
              </a:lnSpc>
              <a:buFont typeface="Arial" panose="020B0604020202020204" pitchFamily="34" charset="0"/>
              <a:buChar char="•"/>
            </a:pPr>
            <a:r>
              <a:rPr lang="ja-JP" altLang="en-US" sz="3200">
                <a:solidFill>
                  <a:schemeClr val="tx1">
                    <a:lumMod val="75000"/>
                    <a:lumOff val="25000"/>
                  </a:schemeClr>
                </a:solidFill>
                <a:latin typeface="Meiryo" panose="020B0604030504040204" pitchFamily="34" charset="-128"/>
                <a:ea typeface="Meiryo" panose="020B0604030504040204" pitchFamily="34" charset="-128"/>
              </a:rPr>
              <a:t>クラスの多くの子がＡ店で買い物をしている。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lnSpc>
                <a:spcPct val="150000"/>
              </a:lnSpc>
              <a:buFont typeface="Arial" panose="020B0604020202020204" pitchFamily="34" charset="0"/>
              <a:buChar char="•"/>
            </a:pPr>
            <a:r>
              <a:rPr lang="ja-JP" altLang="en-US" sz="3200">
                <a:solidFill>
                  <a:schemeClr val="tx1">
                    <a:lumMod val="75000"/>
                    <a:lumOff val="25000"/>
                  </a:schemeClr>
                </a:solidFill>
                <a:latin typeface="Meiryo" panose="020B0604030504040204" pitchFamily="34" charset="-128"/>
                <a:ea typeface="Meiryo" panose="020B0604030504040204" pitchFamily="34" charset="-128"/>
              </a:rPr>
              <a:t>Ａ店以外にもいろいろな店を利用している。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1026" name="Picture 2" descr="円グラフのイラスト">
            <a:extLst>
              <a:ext uri="{FF2B5EF4-FFF2-40B4-BE49-F238E27FC236}">
                <a16:creationId xmlns:a16="http://schemas.microsoft.com/office/drawing/2014/main" id="{2C6380B3-2793-C460-7E6F-89F4911B1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81" y="4251231"/>
            <a:ext cx="2301654" cy="230165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B10055A1-A87E-9803-C5DB-A97604A74DE3}"/>
              </a:ext>
            </a:extLst>
          </p:cNvPr>
          <p:cNvSpPr txBox="1"/>
          <p:nvPr/>
        </p:nvSpPr>
        <p:spPr>
          <a:xfrm>
            <a:off x="3394363" y="4749836"/>
            <a:ext cx="8783782" cy="1304443"/>
          </a:xfrm>
          <a:prstGeom prst="rect">
            <a:avLst/>
          </a:prstGeom>
          <a:noFill/>
        </p:spPr>
        <p:txBody>
          <a:bodyPr wrap="square" rtlCol="0" anchor="ctr" anchorCtr="0">
            <a:noAutofit/>
          </a:bodyPr>
          <a:lstStyle/>
          <a:p>
            <a:pPr marL="457200" indent="-457200" algn="ctr">
              <a:lnSpc>
                <a:spcPct val="150000"/>
              </a:lnSpc>
              <a:buFont typeface="Arial" panose="020B0604020202020204" pitchFamily="34" charset="0"/>
              <a:buChar char="•"/>
            </a:pP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DDB48345-2026-9510-F3AD-6A61ADE466E0}"/>
              </a:ext>
            </a:extLst>
          </p:cNvPr>
          <p:cNvSpPr txBox="1"/>
          <p:nvPr/>
        </p:nvSpPr>
        <p:spPr>
          <a:xfrm>
            <a:off x="2964872" y="5353565"/>
            <a:ext cx="9213273" cy="1304443"/>
          </a:xfrm>
          <a:prstGeom prst="rect">
            <a:avLst/>
          </a:prstGeom>
          <a:noFill/>
        </p:spPr>
        <p:txBody>
          <a:bodyPr wrap="square" rtlCol="0" anchor="ctr" anchorCtr="0">
            <a:noAutofit/>
          </a:bodyPr>
          <a:lstStyle/>
          <a:p>
            <a:pPr marL="457200" indent="-457200">
              <a:lnSpc>
                <a:spcPct val="150000"/>
              </a:lnSpc>
              <a:buFont typeface="Arial" panose="020B0604020202020204" pitchFamily="34" charset="0"/>
              <a:buChar char="•"/>
            </a:pPr>
            <a:r>
              <a:rPr lang="ja-JP" altLang="en-US" sz="3200">
                <a:solidFill>
                  <a:schemeClr val="tx1">
                    <a:lumMod val="75000"/>
                    <a:lumOff val="25000"/>
                  </a:schemeClr>
                </a:solidFill>
                <a:latin typeface="Meiryo" panose="020B0604030504040204" pitchFamily="34" charset="-128"/>
                <a:ea typeface="Meiryo" panose="020B0604030504040204" pitchFamily="34" charset="-128"/>
              </a:rPr>
              <a:t>Ａ店では、どのような販売の工夫をしているのだろう。</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2" name="三角形 11">
            <a:extLst>
              <a:ext uri="{FF2B5EF4-FFF2-40B4-BE49-F238E27FC236}">
                <a16:creationId xmlns:a16="http://schemas.microsoft.com/office/drawing/2014/main" id="{9BF1973E-9E7E-1171-BF55-F5ED879EB8F2}"/>
              </a:ext>
            </a:extLst>
          </p:cNvPr>
          <p:cNvSpPr/>
          <p:nvPr/>
        </p:nvSpPr>
        <p:spPr>
          <a:xfrm flipV="1">
            <a:off x="7218218" y="4849091"/>
            <a:ext cx="886691" cy="27709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874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FD71A2F-8478-2367-520F-0F39120E1A1E}"/>
              </a:ext>
            </a:extLst>
          </p:cNvPr>
          <p:cNvSpPr txBox="1"/>
          <p:nvPr/>
        </p:nvSpPr>
        <p:spPr>
          <a:xfrm>
            <a:off x="0" y="-23367"/>
            <a:ext cx="12192000" cy="769441"/>
          </a:xfrm>
          <a:prstGeom prst="rect">
            <a:avLst/>
          </a:prstGeom>
          <a:solidFill>
            <a:schemeClr val="accent1"/>
          </a:solidFill>
          <a:ln>
            <a:noFill/>
          </a:ln>
        </p:spPr>
        <p:txBody>
          <a:bodyPr wrap="square" rtlCol="0" anchor="ctr" anchorCtr="0">
            <a:noAutofit/>
          </a:bodyPr>
          <a:lstStyle/>
          <a:p>
            <a:pPr marL="514350" indent="-514350">
              <a:lnSpc>
                <a:spcPct val="150000"/>
              </a:lnSpc>
              <a:buFont typeface="+mj-ea"/>
              <a:buAutoNum type="circleNumDbPlain"/>
            </a:pPr>
            <a:r>
              <a:rPr kumimoji="1" lang="ja-JP" altLang="en-US" sz="3200" b="1">
                <a:solidFill>
                  <a:schemeClr val="bg1"/>
                </a:solidFill>
                <a:latin typeface="Meiryo" panose="020B0604030504040204" pitchFamily="34" charset="-128"/>
                <a:ea typeface="Meiryo" panose="020B0604030504040204" pitchFamily="34" charset="-128"/>
              </a:rPr>
              <a:t>　</a:t>
            </a:r>
            <a:r>
              <a:rPr lang="ja-JP" altLang="en-US" sz="3200" b="1">
                <a:solidFill>
                  <a:schemeClr val="bg1"/>
                </a:solidFill>
                <a:latin typeface="Meiryo" panose="020B0604030504040204" pitchFamily="34" charset="-128"/>
                <a:ea typeface="Meiryo" panose="020B0604030504040204" pitchFamily="34" charset="-128"/>
              </a:rPr>
              <a:t>社会的事象から学習問題（中：学習課題）を見いだす</a:t>
            </a:r>
            <a:endParaRPr lang="en-US" altLang="ja-JP" sz="3200" b="1" dirty="0">
              <a:solidFill>
                <a:schemeClr val="bg1"/>
              </a:solidFill>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DCDB060B-EDCD-6E43-936D-5D00D1B51DAB}"/>
              </a:ext>
            </a:extLst>
          </p:cNvPr>
          <p:cNvSpPr txBox="1"/>
          <p:nvPr/>
        </p:nvSpPr>
        <p:spPr>
          <a:xfrm>
            <a:off x="5315692" y="979143"/>
            <a:ext cx="3596079" cy="504000"/>
          </a:xfrm>
          <a:prstGeom prst="rect">
            <a:avLst/>
          </a:prstGeom>
          <a:solidFill>
            <a:schemeClr val="bg1">
              <a:lumMod val="95000"/>
            </a:schemeClr>
          </a:solidFill>
        </p:spPr>
        <p:txBody>
          <a:bodyPr wrap="square" rtlCol="0" anchor="ctr" anchorCtr="0">
            <a:noAutofit/>
          </a:bodyPr>
          <a:lstStyle/>
          <a:p>
            <a:r>
              <a:rPr lang="ja-JP" altLang="en-US" sz="2800">
                <a:solidFill>
                  <a:schemeClr val="tx1">
                    <a:lumMod val="75000"/>
                    <a:lumOff val="25000"/>
                  </a:schemeClr>
                </a:solidFill>
                <a:latin typeface="Meiryo" panose="020B0604030504040204" pitchFamily="34" charset="-128"/>
                <a:ea typeface="Meiryo" panose="020B0604030504040204" pitchFamily="34" charset="-128"/>
              </a:rPr>
              <a:t>既習に関連する事象</a:t>
            </a:r>
            <a:endParaRPr lang="en-US" altLang="ja-JP" sz="28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9CA4F140-4FDB-BADE-98F4-B7A4A115A914}"/>
              </a:ext>
            </a:extLst>
          </p:cNvPr>
          <p:cNvSpPr txBox="1"/>
          <p:nvPr/>
        </p:nvSpPr>
        <p:spPr>
          <a:xfrm>
            <a:off x="554183" y="985263"/>
            <a:ext cx="4496461" cy="1751692"/>
          </a:xfrm>
          <a:prstGeom prst="rect">
            <a:avLst/>
          </a:prstGeom>
          <a:solidFill>
            <a:schemeClr val="accent2"/>
          </a:solidFill>
        </p:spPr>
        <p:txBody>
          <a:bodyPr wrap="square" rtlCol="0" anchor="ctr" anchorCtr="0">
            <a:noAutofit/>
          </a:bodyPr>
          <a:lstStyle/>
          <a:p>
            <a:pPr algn="ctr">
              <a:lnSpc>
                <a:spcPct val="150000"/>
              </a:lnSpc>
            </a:pPr>
            <a:r>
              <a:rPr lang="ja-JP" altLang="en-US" sz="3200" b="1">
                <a:solidFill>
                  <a:schemeClr val="bg1"/>
                </a:solidFill>
                <a:latin typeface="Meiryo" panose="020B0604030504040204" pitchFamily="34" charset="-128"/>
                <a:ea typeface="Meiryo" panose="020B0604030504040204" pitchFamily="34" charset="-128"/>
              </a:rPr>
              <a:t>具体的な資料等</a:t>
            </a:r>
            <a:endParaRPr lang="en-US" altLang="ja-JP" sz="3200" b="1" dirty="0">
              <a:solidFill>
                <a:schemeClr val="bg1"/>
              </a:solidFill>
              <a:latin typeface="Meiryo" panose="020B0604030504040204" pitchFamily="34" charset="-128"/>
              <a:ea typeface="Meiryo" panose="020B0604030504040204" pitchFamily="34" charset="-128"/>
            </a:endParaRPr>
          </a:p>
        </p:txBody>
      </p:sp>
      <p:sp>
        <p:nvSpPr>
          <p:cNvPr id="4" name="テキスト ボックス 3">
            <a:extLst>
              <a:ext uri="{FF2B5EF4-FFF2-40B4-BE49-F238E27FC236}">
                <a16:creationId xmlns:a16="http://schemas.microsoft.com/office/drawing/2014/main" id="{EB1CC140-9B28-12CD-D65D-743526EC67D0}"/>
              </a:ext>
            </a:extLst>
          </p:cNvPr>
          <p:cNvSpPr txBox="1"/>
          <p:nvPr/>
        </p:nvSpPr>
        <p:spPr>
          <a:xfrm>
            <a:off x="5315692" y="1599546"/>
            <a:ext cx="4495965" cy="504000"/>
          </a:xfrm>
          <a:prstGeom prst="rect">
            <a:avLst/>
          </a:prstGeom>
          <a:solidFill>
            <a:schemeClr val="bg1">
              <a:lumMod val="95000"/>
            </a:schemeClr>
          </a:solidFill>
        </p:spPr>
        <p:txBody>
          <a:bodyPr wrap="square" rtlCol="0" anchor="ctr" anchorCtr="0">
            <a:noAutofit/>
          </a:bodyPr>
          <a:lstStyle/>
          <a:p>
            <a:r>
              <a:rPr lang="ja-JP" altLang="en-US" sz="2800">
                <a:solidFill>
                  <a:schemeClr val="tx1">
                    <a:lumMod val="75000"/>
                    <a:lumOff val="25000"/>
                  </a:schemeClr>
                </a:solidFill>
                <a:latin typeface="Meiryo" panose="020B0604030504040204" pitchFamily="34" charset="-128"/>
                <a:ea typeface="Meiryo" panose="020B0604030504040204" pitchFamily="34" charset="-128"/>
              </a:rPr>
              <a:t>身近な生活に関連する事象</a:t>
            </a:r>
            <a:endParaRPr lang="en-US" altLang="ja-JP" sz="28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E8B5315A-476E-248F-4DFE-B9A0FEB6D271}"/>
              </a:ext>
            </a:extLst>
          </p:cNvPr>
          <p:cNvSpPr txBox="1"/>
          <p:nvPr/>
        </p:nvSpPr>
        <p:spPr>
          <a:xfrm>
            <a:off x="554183" y="4401585"/>
            <a:ext cx="3096819" cy="2100814"/>
          </a:xfrm>
          <a:prstGeom prst="rect">
            <a:avLst/>
          </a:prstGeom>
          <a:noFill/>
        </p:spPr>
        <p:txBody>
          <a:bodyPr wrap="square" rtlCol="0" anchor="ctr" anchorCtr="0">
            <a:noAutofit/>
          </a:bodyPr>
          <a:lstStyle/>
          <a:p>
            <a:pPr marL="457200" indent="-457200">
              <a:buFont typeface="Arial" panose="020B0604020202020204" pitchFamily="34" charset="0"/>
              <a:buChar char="•"/>
            </a:pPr>
            <a:r>
              <a:rPr lang="ja-JP" altLang="en-US" sz="3200">
                <a:solidFill>
                  <a:schemeClr val="tx1">
                    <a:lumMod val="75000"/>
                    <a:lumOff val="25000"/>
                  </a:schemeClr>
                </a:solidFill>
                <a:latin typeface="Meiryo" panose="020B0604030504040204" pitchFamily="34" charset="-128"/>
                <a:ea typeface="Meiryo" panose="020B0604030504040204" pitchFamily="34" charset="-128"/>
              </a:rPr>
              <a:t>どんな様子か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Arial" panose="020B0604020202020204" pitchFamily="34" charset="0"/>
              <a:buChar char="•"/>
            </a:pPr>
            <a:r>
              <a:rPr lang="ja-JP" altLang="en-US" sz="3200">
                <a:solidFill>
                  <a:schemeClr val="tx1">
                    <a:lumMod val="75000"/>
                    <a:lumOff val="25000"/>
                  </a:schemeClr>
                </a:solidFill>
                <a:latin typeface="Meiryo" panose="020B0604030504040204" pitchFamily="34" charset="-128"/>
                <a:ea typeface="Meiryo" panose="020B0604030504040204" pitchFamily="34" charset="-128"/>
              </a:rPr>
              <a:t>どれくらいか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Arial" panose="020B0604020202020204" pitchFamily="34" charset="0"/>
              <a:buChar char="•"/>
            </a:pPr>
            <a:r>
              <a:rPr lang="ja-JP" altLang="en-US" sz="3200">
                <a:solidFill>
                  <a:schemeClr val="tx1">
                    <a:lumMod val="75000"/>
                    <a:lumOff val="25000"/>
                  </a:schemeClr>
                </a:solidFill>
                <a:latin typeface="Meiryo" panose="020B0604030504040204" pitchFamily="34" charset="-128"/>
                <a:ea typeface="Meiryo" panose="020B0604030504040204" pitchFamily="34" charset="-128"/>
              </a:rPr>
              <a:t>他の地域や時代にもあるか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94FAABA9-C61C-7859-77B5-81BE93BB3812}"/>
              </a:ext>
            </a:extLst>
          </p:cNvPr>
          <p:cNvSpPr txBox="1"/>
          <p:nvPr/>
        </p:nvSpPr>
        <p:spPr>
          <a:xfrm>
            <a:off x="4623132" y="4401584"/>
            <a:ext cx="7165768" cy="2100815"/>
          </a:xfrm>
          <a:prstGeom prst="rect">
            <a:avLst/>
          </a:prstGeom>
          <a:noFill/>
        </p:spPr>
        <p:txBody>
          <a:bodyPr wrap="square" rtlCol="0" anchor="ctr" anchorCtr="0">
            <a:noAutofit/>
          </a:bodyPr>
          <a:lstStyle/>
          <a:p>
            <a:pPr marL="457200" indent="-457200">
              <a:buFont typeface="Arial" panose="020B0604020202020204" pitchFamily="34" charset="0"/>
              <a:buChar char="•"/>
            </a:pPr>
            <a:r>
              <a:rPr lang="ja-JP" altLang="en-US" sz="3200">
                <a:solidFill>
                  <a:schemeClr val="tx1">
                    <a:lumMod val="75000"/>
                    <a:lumOff val="25000"/>
                  </a:schemeClr>
                </a:solidFill>
                <a:latin typeface="Meiryo" panose="020B0604030504040204" pitchFamily="34" charset="-128"/>
                <a:ea typeface="Meiryo" panose="020B0604030504040204" pitchFamily="34" charset="-128"/>
              </a:rPr>
              <a:t>どのように</a:t>
            </a:r>
            <a:r>
              <a:rPr lang="en-US" altLang="ja-JP" sz="32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3200">
                <a:solidFill>
                  <a:schemeClr val="tx1">
                    <a:lumMod val="75000"/>
                    <a:lumOff val="25000"/>
                  </a:schemeClr>
                </a:solidFill>
                <a:latin typeface="Meiryo" panose="020B0604030504040204" pitchFamily="34" charset="-128"/>
                <a:ea typeface="Meiryo" panose="020B0604030504040204" pitchFamily="34" charset="-128"/>
              </a:rPr>
              <a:t>しているのか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Arial" panose="020B0604020202020204" pitchFamily="34" charset="0"/>
              <a:buChar char="•"/>
            </a:pPr>
            <a:r>
              <a:rPr lang="ja-JP" altLang="en-US" sz="3200">
                <a:solidFill>
                  <a:schemeClr val="tx1">
                    <a:lumMod val="75000"/>
                    <a:lumOff val="25000"/>
                  </a:schemeClr>
                </a:solidFill>
                <a:latin typeface="Meiryo" panose="020B0604030504040204" pitchFamily="34" charset="-128"/>
                <a:ea typeface="Meiryo" panose="020B0604030504040204" pitchFamily="34" charset="-128"/>
              </a:rPr>
              <a:t>なぜ</a:t>
            </a:r>
            <a:r>
              <a:rPr lang="en-US" altLang="ja-JP" sz="32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3200">
                <a:solidFill>
                  <a:schemeClr val="tx1">
                    <a:lumMod val="75000"/>
                    <a:lumOff val="25000"/>
                  </a:schemeClr>
                </a:solidFill>
                <a:latin typeface="Meiryo" panose="020B0604030504040204" pitchFamily="34" charset="-128"/>
                <a:ea typeface="Meiryo" panose="020B0604030504040204" pitchFamily="34" charset="-128"/>
              </a:rPr>
              <a:t>が広がっているか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Arial" panose="020B0604020202020204" pitchFamily="34" charset="0"/>
              <a:buChar char="•"/>
            </a:pPr>
            <a:r>
              <a:rPr lang="en-US" altLang="ja-JP" sz="32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3200">
                <a:solidFill>
                  <a:schemeClr val="tx1">
                    <a:lumMod val="75000"/>
                    <a:lumOff val="25000"/>
                  </a:schemeClr>
                </a:solidFill>
                <a:latin typeface="Meiryo" panose="020B0604030504040204" pitchFamily="34" charset="-128"/>
                <a:ea typeface="Meiryo" panose="020B0604030504040204" pitchFamily="34" charset="-128"/>
              </a:rPr>
              <a:t>なのになぜ</a:t>
            </a:r>
            <a:r>
              <a:rPr lang="en-US" altLang="ja-JP" sz="32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3200">
                <a:solidFill>
                  <a:schemeClr val="tx1">
                    <a:lumMod val="75000"/>
                    <a:lumOff val="25000"/>
                  </a:schemeClr>
                </a:solidFill>
                <a:latin typeface="Meiryo" panose="020B0604030504040204" pitchFamily="34" charset="-128"/>
                <a:ea typeface="Meiryo" panose="020B0604030504040204" pitchFamily="34" charset="-128"/>
              </a:rPr>
              <a:t>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Arial" panose="020B0604020202020204" pitchFamily="34" charset="0"/>
              <a:buChar char="•"/>
            </a:pPr>
            <a:r>
              <a:rPr lang="en-US" altLang="ja-JP" sz="32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3200">
                <a:solidFill>
                  <a:schemeClr val="tx1">
                    <a:lumMod val="75000"/>
                    <a:lumOff val="25000"/>
                  </a:schemeClr>
                </a:solidFill>
                <a:latin typeface="Meiryo" panose="020B0604030504040204" pitchFamily="34" charset="-128"/>
                <a:ea typeface="Meiryo" panose="020B0604030504040204" pitchFamily="34" charset="-128"/>
              </a:rPr>
              <a:t>するためにはどうしたらよいか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2" name="右矢印 11">
            <a:extLst>
              <a:ext uri="{FF2B5EF4-FFF2-40B4-BE49-F238E27FC236}">
                <a16:creationId xmlns:a16="http://schemas.microsoft.com/office/drawing/2014/main" id="{27ABD11E-6730-105A-FB95-B39AFA2CEC54}"/>
              </a:ext>
            </a:extLst>
          </p:cNvPr>
          <p:cNvSpPr/>
          <p:nvPr/>
        </p:nvSpPr>
        <p:spPr>
          <a:xfrm>
            <a:off x="3729300" y="3574748"/>
            <a:ext cx="4811700" cy="45408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351F5AB-2A09-4304-FA29-5415952EA7FD}"/>
              </a:ext>
            </a:extLst>
          </p:cNvPr>
          <p:cNvSpPr txBox="1"/>
          <p:nvPr/>
        </p:nvSpPr>
        <p:spPr>
          <a:xfrm>
            <a:off x="554183" y="3342043"/>
            <a:ext cx="3096819" cy="769441"/>
          </a:xfrm>
          <a:prstGeom prst="rect">
            <a:avLst/>
          </a:prstGeom>
          <a:solidFill>
            <a:schemeClr val="accent2">
              <a:lumMod val="20000"/>
              <a:lumOff val="80000"/>
              <a:alpha val="70000"/>
            </a:schemeClr>
          </a:solidFill>
        </p:spPr>
        <p:txBody>
          <a:bodyPr wrap="square" rtlCol="0" anchor="ctr" anchorCtr="0">
            <a:normAutofit fontScale="92500" lnSpcReduction="10000"/>
          </a:bodyPr>
          <a:lstStyle/>
          <a:p>
            <a:pPr algn="ctr">
              <a:lnSpc>
                <a:spcPct val="150000"/>
              </a:lnSpc>
            </a:pPr>
            <a:r>
              <a:rPr lang="ja-JP" altLang="en-US" sz="3200">
                <a:solidFill>
                  <a:schemeClr val="tx1">
                    <a:lumMod val="75000"/>
                    <a:lumOff val="25000"/>
                  </a:schemeClr>
                </a:solidFill>
                <a:latin typeface="Meiryo" panose="020B0604030504040204" pitchFamily="34" charset="-128"/>
                <a:ea typeface="Meiryo" panose="020B0604030504040204" pitchFamily="34" charset="-128"/>
              </a:rPr>
              <a:t>事実を調べる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9A42323D-F64F-46AF-2AC8-8D3E134EF485}"/>
              </a:ext>
            </a:extLst>
          </p:cNvPr>
          <p:cNvSpPr txBox="1"/>
          <p:nvPr/>
        </p:nvSpPr>
        <p:spPr>
          <a:xfrm>
            <a:off x="4623132" y="3357358"/>
            <a:ext cx="3096819" cy="769441"/>
          </a:xfrm>
          <a:prstGeom prst="rect">
            <a:avLst/>
          </a:prstGeom>
          <a:solidFill>
            <a:schemeClr val="accent2">
              <a:lumMod val="20000"/>
              <a:lumOff val="80000"/>
              <a:alpha val="70000"/>
            </a:schemeClr>
          </a:solidFill>
        </p:spPr>
        <p:txBody>
          <a:bodyPr wrap="square" rtlCol="0" anchor="ctr" anchorCtr="0">
            <a:normAutofit fontScale="92500" lnSpcReduction="10000"/>
          </a:bodyPr>
          <a:lstStyle/>
          <a:p>
            <a:pPr algn="ctr">
              <a:lnSpc>
                <a:spcPct val="150000"/>
              </a:lnSpc>
            </a:pPr>
            <a:r>
              <a:rPr lang="ja-JP" altLang="en-US" sz="3200">
                <a:solidFill>
                  <a:schemeClr val="tx1">
                    <a:lumMod val="75000"/>
                    <a:lumOff val="25000"/>
                  </a:schemeClr>
                </a:solidFill>
                <a:latin typeface="Meiryo" panose="020B0604030504040204" pitchFamily="34" charset="-128"/>
                <a:ea typeface="Meiryo" panose="020B0604030504040204" pitchFamily="34" charset="-128"/>
              </a:rPr>
              <a:t>問いを見いだす</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C0C24835-20B8-5A76-F974-DA9530871C7E}"/>
              </a:ext>
            </a:extLst>
          </p:cNvPr>
          <p:cNvSpPr txBox="1"/>
          <p:nvPr/>
        </p:nvSpPr>
        <p:spPr>
          <a:xfrm>
            <a:off x="8692081" y="3340980"/>
            <a:ext cx="3096819" cy="769441"/>
          </a:xfrm>
          <a:prstGeom prst="rect">
            <a:avLst/>
          </a:prstGeom>
          <a:solidFill>
            <a:schemeClr val="accent2">
              <a:lumMod val="20000"/>
              <a:lumOff val="80000"/>
              <a:alpha val="70000"/>
            </a:schemeClr>
          </a:solidFill>
        </p:spPr>
        <p:txBody>
          <a:bodyPr wrap="square" rtlCol="0" anchor="ctr" anchorCtr="0">
            <a:normAutofit fontScale="92500" lnSpcReduction="10000"/>
          </a:bodyPr>
          <a:lstStyle/>
          <a:p>
            <a:pPr algn="ctr">
              <a:lnSpc>
                <a:spcPct val="150000"/>
              </a:lnSpc>
            </a:pPr>
            <a:r>
              <a:rPr lang="ja-JP" altLang="en-US" sz="3200">
                <a:solidFill>
                  <a:schemeClr val="tx1">
                    <a:lumMod val="75000"/>
                    <a:lumOff val="25000"/>
                  </a:schemeClr>
                </a:solidFill>
                <a:latin typeface="Meiryo" panose="020B0604030504040204" pitchFamily="34" charset="-128"/>
                <a:ea typeface="Meiryo" panose="020B0604030504040204" pitchFamily="34" charset="-128"/>
              </a:rPr>
              <a:t>問いを整理する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046B4DD1-F1AA-5E49-FA27-07B4838163A0}"/>
              </a:ext>
            </a:extLst>
          </p:cNvPr>
          <p:cNvSpPr txBox="1"/>
          <p:nvPr/>
        </p:nvSpPr>
        <p:spPr>
          <a:xfrm>
            <a:off x="5315692" y="2232955"/>
            <a:ext cx="5265222" cy="504000"/>
          </a:xfrm>
          <a:prstGeom prst="rect">
            <a:avLst/>
          </a:prstGeom>
          <a:solidFill>
            <a:schemeClr val="bg1">
              <a:lumMod val="95000"/>
            </a:schemeClr>
          </a:solidFill>
        </p:spPr>
        <p:txBody>
          <a:bodyPr wrap="square" rtlCol="0" anchor="ctr" anchorCtr="0">
            <a:noAutofit/>
          </a:bodyPr>
          <a:lstStyle/>
          <a:p>
            <a:r>
              <a:rPr lang="ja-JP" altLang="en-US" sz="2800">
                <a:solidFill>
                  <a:schemeClr val="tx1">
                    <a:lumMod val="75000"/>
                    <a:lumOff val="25000"/>
                  </a:schemeClr>
                </a:solidFill>
                <a:latin typeface="Meiryo" panose="020B0604030504040204" pitchFamily="34" charset="-128"/>
                <a:ea typeface="Meiryo" panose="020B0604030504040204" pitchFamily="34" charset="-128"/>
              </a:rPr>
              <a:t>自ら収集した情報における事象</a:t>
            </a:r>
            <a:endParaRPr lang="en-US" altLang="ja-JP" sz="2800" dirty="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1070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FD71A2F-8478-2367-520F-0F39120E1A1E}"/>
              </a:ext>
            </a:extLst>
          </p:cNvPr>
          <p:cNvSpPr txBox="1"/>
          <p:nvPr/>
        </p:nvSpPr>
        <p:spPr>
          <a:xfrm>
            <a:off x="0" y="-7440"/>
            <a:ext cx="12192000" cy="769441"/>
          </a:xfrm>
          <a:prstGeom prst="rect">
            <a:avLst/>
          </a:prstGeom>
          <a:solidFill>
            <a:schemeClr val="accent1"/>
          </a:solidFill>
          <a:ln>
            <a:noFill/>
          </a:ln>
        </p:spPr>
        <p:txBody>
          <a:bodyPr wrap="square" rtlCol="0">
            <a:spAutoFit/>
          </a:bodyPr>
          <a:lstStyle/>
          <a:p>
            <a:pPr marL="514350" indent="-514350">
              <a:lnSpc>
                <a:spcPct val="150000"/>
              </a:lnSpc>
              <a:buFont typeface="+mj-ea"/>
              <a:buAutoNum type="circleNumDbPlain" startAt="2"/>
            </a:pPr>
            <a:r>
              <a:rPr kumimoji="1" lang="ja-JP" altLang="en-US" sz="3200" b="1">
                <a:solidFill>
                  <a:schemeClr val="bg1"/>
                </a:solidFill>
                <a:latin typeface="Meiryo" panose="020B0604030504040204" pitchFamily="34" charset="-128"/>
                <a:ea typeface="Meiryo" panose="020B0604030504040204" pitchFamily="34" charset="-128"/>
              </a:rPr>
              <a:t>　問題解決</a:t>
            </a:r>
            <a:r>
              <a:rPr lang="ja-JP" altLang="en-US" sz="3200" b="1">
                <a:solidFill>
                  <a:schemeClr val="bg1"/>
                </a:solidFill>
                <a:latin typeface="Meiryo" panose="020B0604030504040204" pitchFamily="34" charset="-128"/>
                <a:ea typeface="Meiryo" panose="020B0604030504040204" pitchFamily="34" charset="-128"/>
              </a:rPr>
              <a:t>（中：課題解決）</a:t>
            </a:r>
            <a:r>
              <a:rPr kumimoji="1" lang="ja-JP" altLang="en-US" sz="3200" b="1">
                <a:solidFill>
                  <a:schemeClr val="bg1"/>
                </a:solidFill>
                <a:latin typeface="Meiryo" panose="020B0604030504040204" pitchFamily="34" charset="-128"/>
                <a:ea typeface="Meiryo" panose="020B0604030504040204" pitchFamily="34" charset="-128"/>
              </a:rPr>
              <a:t>の見通しもつ</a:t>
            </a:r>
            <a:endParaRPr kumimoji="1" lang="en-US" altLang="ja-JP" sz="3200" b="1" dirty="0">
              <a:solidFill>
                <a:schemeClr val="bg1"/>
              </a:solidFill>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7322C31A-0CC8-BC08-68E3-CEFE6D8C6E2F}"/>
              </a:ext>
            </a:extLst>
          </p:cNvPr>
          <p:cNvSpPr txBox="1"/>
          <p:nvPr/>
        </p:nvSpPr>
        <p:spPr>
          <a:xfrm>
            <a:off x="169554" y="1930050"/>
            <a:ext cx="3830571" cy="2598407"/>
          </a:xfrm>
          <a:prstGeom prst="rect">
            <a:avLst/>
          </a:prstGeom>
          <a:noFill/>
        </p:spPr>
        <p:txBody>
          <a:bodyPr wrap="square" rtlCol="0" anchor="t" anchorCtr="0">
            <a:noAutofit/>
          </a:bodyPr>
          <a:lstStyle/>
          <a:p>
            <a:pPr marL="457200" indent="-457200">
              <a:buFont typeface="Arial" panose="020B0604020202020204" pitchFamily="34" charset="0"/>
              <a:buChar char="•"/>
            </a:pPr>
            <a:r>
              <a:rPr lang="ja-JP" altLang="en-US" sz="3200">
                <a:solidFill>
                  <a:schemeClr val="tx1">
                    <a:lumMod val="75000"/>
                    <a:lumOff val="25000"/>
                  </a:schemeClr>
                </a:solidFill>
                <a:latin typeface="Meiryo" panose="020B0604030504040204" pitchFamily="34" charset="-128"/>
                <a:ea typeface="Meiryo" panose="020B0604030504040204" pitchFamily="34" charset="-128"/>
              </a:rPr>
              <a:t>お客さんが喜ぶように新鮮な野菜や果物を仕入れているのではないか。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524E38C4-2DAE-73F2-5A20-042082130DCB}"/>
              </a:ext>
            </a:extLst>
          </p:cNvPr>
          <p:cNvSpPr txBox="1"/>
          <p:nvPr/>
        </p:nvSpPr>
        <p:spPr>
          <a:xfrm>
            <a:off x="4116000" y="1919164"/>
            <a:ext cx="3830571" cy="2609293"/>
          </a:xfrm>
          <a:prstGeom prst="rect">
            <a:avLst/>
          </a:prstGeom>
          <a:noFill/>
        </p:spPr>
        <p:txBody>
          <a:bodyPr wrap="square" rtlCol="0" anchor="t" anchorCtr="0">
            <a:noAutofit/>
          </a:bodyPr>
          <a:lstStyle/>
          <a:p>
            <a:pPr marL="457200" indent="-457200">
              <a:buFont typeface="Arial" panose="020B0604020202020204" pitchFamily="34" charset="0"/>
              <a:buChar char="•"/>
            </a:pPr>
            <a:r>
              <a:rPr lang="ja-JP" altLang="en-US" sz="3200">
                <a:solidFill>
                  <a:schemeClr val="tx1">
                    <a:lumMod val="75000"/>
                    <a:lumOff val="25000"/>
                  </a:schemeClr>
                </a:solidFill>
                <a:latin typeface="Meiryo" panose="020B0604030504040204" pitchFamily="34" charset="-128"/>
                <a:ea typeface="Meiryo" panose="020B0604030504040204" pitchFamily="34" charset="-128"/>
              </a:rPr>
              <a:t>たくさんの種類の商品から選べるようにしているからではないか。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4" name="テキスト ボックス 3">
            <a:extLst>
              <a:ext uri="{FF2B5EF4-FFF2-40B4-BE49-F238E27FC236}">
                <a16:creationId xmlns:a16="http://schemas.microsoft.com/office/drawing/2014/main" id="{6ED86D51-9BB6-FA10-7C87-28630F90F87D}"/>
              </a:ext>
            </a:extLst>
          </p:cNvPr>
          <p:cNvSpPr txBox="1"/>
          <p:nvPr/>
        </p:nvSpPr>
        <p:spPr>
          <a:xfrm>
            <a:off x="8062446" y="1919165"/>
            <a:ext cx="3960000" cy="2907185"/>
          </a:xfrm>
          <a:prstGeom prst="rect">
            <a:avLst/>
          </a:prstGeom>
          <a:noFill/>
        </p:spPr>
        <p:txBody>
          <a:bodyPr wrap="square" rtlCol="0" anchor="t" anchorCtr="0">
            <a:noAutofit/>
          </a:bodyPr>
          <a:lstStyle/>
          <a:p>
            <a:pPr marL="457200" indent="-457200">
              <a:buFont typeface="Arial" panose="020B0604020202020204" pitchFamily="34" charset="0"/>
              <a:buChar char="•"/>
            </a:pPr>
            <a:r>
              <a:rPr lang="ja-JP" altLang="en-US" sz="3200">
                <a:solidFill>
                  <a:schemeClr val="tx1">
                    <a:lumMod val="75000"/>
                    <a:lumOff val="25000"/>
                  </a:schemeClr>
                </a:solidFill>
                <a:latin typeface="Meiryo" panose="020B0604030504040204" pitchFamily="34" charset="-128"/>
                <a:ea typeface="Meiryo" panose="020B0604030504040204" pitchFamily="34" charset="-128"/>
              </a:rPr>
              <a:t>買い物に出かけた時、時間によって商品の値段を安くしていたから、値段の付け方を工夫していると思う。</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B25942D7-5A5D-AC02-72FE-80DF3F40F352}"/>
              </a:ext>
            </a:extLst>
          </p:cNvPr>
          <p:cNvSpPr txBox="1"/>
          <p:nvPr/>
        </p:nvSpPr>
        <p:spPr>
          <a:xfrm>
            <a:off x="449943" y="5450464"/>
            <a:ext cx="3276000" cy="645535"/>
          </a:xfrm>
          <a:prstGeom prst="rect">
            <a:avLst/>
          </a:prstGeom>
          <a:solidFill>
            <a:schemeClr val="bg2"/>
          </a:solidFill>
        </p:spPr>
        <p:txBody>
          <a:bodyPr wrap="square" rtlCol="0" anchor="ctr" anchorCtr="0">
            <a:noAutofit/>
          </a:bodyPr>
          <a:lstStyle/>
          <a:p>
            <a:pPr algn="ctr"/>
            <a:r>
              <a:rPr lang="ja-JP" altLang="en-US" sz="3200">
                <a:solidFill>
                  <a:schemeClr val="tx1">
                    <a:lumMod val="75000"/>
                    <a:lumOff val="25000"/>
                  </a:schemeClr>
                </a:solidFill>
                <a:latin typeface="Meiryo" panose="020B0604030504040204" pitchFamily="34" charset="-128"/>
                <a:ea typeface="Meiryo" panose="020B0604030504040204" pitchFamily="34" charset="-128"/>
              </a:rPr>
              <a:t>商品の仕入れ方</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8F9A03F8-DFE7-D006-07AC-C28C35155007}"/>
              </a:ext>
            </a:extLst>
          </p:cNvPr>
          <p:cNvSpPr txBox="1"/>
          <p:nvPr/>
        </p:nvSpPr>
        <p:spPr>
          <a:xfrm>
            <a:off x="4319589" y="5450464"/>
            <a:ext cx="3276000" cy="961222"/>
          </a:xfrm>
          <a:prstGeom prst="rect">
            <a:avLst/>
          </a:prstGeom>
          <a:solidFill>
            <a:schemeClr val="bg2"/>
          </a:solidFill>
        </p:spPr>
        <p:txBody>
          <a:bodyPr wrap="square" rtlCol="0" anchor="ctr" anchorCtr="0">
            <a:noAutofit/>
          </a:bodyPr>
          <a:lstStyle/>
          <a:p>
            <a:pPr algn="ctr"/>
            <a:r>
              <a:rPr lang="ja-JP" altLang="en-US" sz="3200">
                <a:solidFill>
                  <a:schemeClr val="tx1">
                    <a:lumMod val="75000"/>
                    <a:lumOff val="25000"/>
                  </a:schemeClr>
                </a:solidFill>
                <a:latin typeface="Meiryo" panose="020B0604030504040204" pitchFamily="34" charset="-128"/>
                <a:ea typeface="Meiryo" panose="020B0604030504040204" pitchFamily="34" charset="-128"/>
              </a:rPr>
              <a:t>売り場に並ぶ</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algn="ctr"/>
            <a:r>
              <a:rPr lang="ja-JP" altLang="en-US" sz="3200">
                <a:solidFill>
                  <a:schemeClr val="tx1">
                    <a:lumMod val="75000"/>
                    <a:lumOff val="25000"/>
                  </a:schemeClr>
                </a:solidFill>
                <a:latin typeface="Meiryo" panose="020B0604030504040204" pitchFamily="34" charset="-128"/>
                <a:ea typeface="Meiryo" panose="020B0604030504040204" pitchFamily="34" charset="-128"/>
              </a:rPr>
              <a:t>商品の種類</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8136F637-2A57-29D8-7090-E22C668905FD}"/>
              </a:ext>
            </a:extLst>
          </p:cNvPr>
          <p:cNvSpPr txBox="1"/>
          <p:nvPr/>
        </p:nvSpPr>
        <p:spPr>
          <a:xfrm>
            <a:off x="8381910" y="5450464"/>
            <a:ext cx="3276000" cy="645535"/>
          </a:xfrm>
          <a:prstGeom prst="rect">
            <a:avLst/>
          </a:prstGeom>
          <a:solidFill>
            <a:schemeClr val="bg2"/>
          </a:solidFill>
        </p:spPr>
        <p:txBody>
          <a:bodyPr wrap="square" rtlCol="0" anchor="ctr" anchorCtr="0">
            <a:noAutofit/>
          </a:bodyPr>
          <a:lstStyle/>
          <a:p>
            <a:pPr algn="ctr"/>
            <a:r>
              <a:rPr lang="ja-JP" altLang="en-US" sz="3200">
                <a:solidFill>
                  <a:schemeClr val="tx1">
                    <a:lumMod val="75000"/>
                    <a:lumOff val="25000"/>
                  </a:schemeClr>
                </a:solidFill>
                <a:latin typeface="Meiryo" panose="020B0604030504040204" pitchFamily="34" charset="-128"/>
                <a:ea typeface="Meiryo" panose="020B0604030504040204" pitchFamily="34" charset="-128"/>
              </a:rPr>
              <a:t>値段の付け方</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9" name="三角形 8">
            <a:extLst>
              <a:ext uri="{FF2B5EF4-FFF2-40B4-BE49-F238E27FC236}">
                <a16:creationId xmlns:a16="http://schemas.microsoft.com/office/drawing/2014/main" id="{6C24FD05-73BE-8983-C431-6EAA9CFC3CE2}"/>
              </a:ext>
            </a:extLst>
          </p:cNvPr>
          <p:cNvSpPr/>
          <p:nvPr/>
        </p:nvSpPr>
        <p:spPr>
          <a:xfrm flipV="1">
            <a:off x="1747382" y="5036806"/>
            <a:ext cx="674914" cy="19594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三角形 10">
            <a:extLst>
              <a:ext uri="{FF2B5EF4-FFF2-40B4-BE49-F238E27FC236}">
                <a16:creationId xmlns:a16="http://schemas.microsoft.com/office/drawing/2014/main" id="{7EA5FBF9-EE7B-BDF6-804B-E1AE658C3377}"/>
              </a:ext>
            </a:extLst>
          </p:cNvPr>
          <p:cNvSpPr/>
          <p:nvPr/>
        </p:nvSpPr>
        <p:spPr>
          <a:xfrm flipV="1">
            <a:off x="5577953" y="5036806"/>
            <a:ext cx="674914" cy="19594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三角形 11">
            <a:extLst>
              <a:ext uri="{FF2B5EF4-FFF2-40B4-BE49-F238E27FC236}">
                <a16:creationId xmlns:a16="http://schemas.microsoft.com/office/drawing/2014/main" id="{254AD6B3-205A-2945-07BA-FF4204797988}"/>
              </a:ext>
            </a:extLst>
          </p:cNvPr>
          <p:cNvSpPr/>
          <p:nvPr/>
        </p:nvSpPr>
        <p:spPr>
          <a:xfrm flipV="1">
            <a:off x="9640275" y="5036806"/>
            <a:ext cx="674914" cy="19594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7B32888-81C6-F658-0838-EADDCC73A926}"/>
              </a:ext>
            </a:extLst>
          </p:cNvPr>
          <p:cNvSpPr txBox="1"/>
          <p:nvPr/>
        </p:nvSpPr>
        <p:spPr>
          <a:xfrm>
            <a:off x="169554" y="1080615"/>
            <a:ext cx="11852892" cy="660399"/>
          </a:xfrm>
          <a:prstGeom prst="rect">
            <a:avLst/>
          </a:prstGeom>
          <a:solidFill>
            <a:schemeClr val="bg1">
              <a:lumMod val="95000"/>
            </a:schemeClr>
          </a:solidFill>
          <a:ln>
            <a:noFill/>
          </a:ln>
        </p:spPr>
        <p:txBody>
          <a:bodyPr wrap="square" rtlCol="0" anchor="ctr" anchorCtr="0">
            <a:noAutofit/>
          </a:bodyPr>
          <a:lstStyle/>
          <a:p>
            <a:r>
              <a:rPr lang="ja-JP" altLang="en-US" sz="3200">
                <a:solidFill>
                  <a:schemeClr val="tx1">
                    <a:lumMod val="75000"/>
                    <a:lumOff val="25000"/>
                  </a:schemeClr>
                </a:solidFill>
                <a:latin typeface="Meiryo" panose="020B0604030504040204" pitchFamily="34" charset="-128"/>
                <a:ea typeface="Meiryo" panose="020B0604030504040204" pitchFamily="34" charset="-128"/>
              </a:rPr>
              <a:t>「Ａ店では、どのような販売の工夫をしているのだろう。」</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1604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左右矢印 26">
            <a:extLst>
              <a:ext uri="{FF2B5EF4-FFF2-40B4-BE49-F238E27FC236}">
                <a16:creationId xmlns:a16="http://schemas.microsoft.com/office/drawing/2014/main" id="{361596A7-992E-F9B3-B884-EFB99E769EFB}"/>
              </a:ext>
            </a:extLst>
          </p:cNvPr>
          <p:cNvSpPr/>
          <p:nvPr/>
        </p:nvSpPr>
        <p:spPr>
          <a:xfrm>
            <a:off x="5325539" y="4423303"/>
            <a:ext cx="1787664" cy="45408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a:extLst>
              <a:ext uri="{FF2B5EF4-FFF2-40B4-BE49-F238E27FC236}">
                <a16:creationId xmlns:a16="http://schemas.microsoft.com/office/drawing/2014/main" id="{81EFCEF0-B82D-21FF-013F-A2FCB70F2CFA}"/>
              </a:ext>
            </a:extLst>
          </p:cNvPr>
          <p:cNvSpPr/>
          <p:nvPr/>
        </p:nvSpPr>
        <p:spPr>
          <a:xfrm>
            <a:off x="478825" y="2755929"/>
            <a:ext cx="4557486" cy="235131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FD71A2F-8478-2367-520F-0F39120E1A1E}"/>
              </a:ext>
            </a:extLst>
          </p:cNvPr>
          <p:cNvSpPr txBox="1"/>
          <p:nvPr/>
        </p:nvSpPr>
        <p:spPr>
          <a:xfrm>
            <a:off x="0" y="0"/>
            <a:ext cx="12192000" cy="769441"/>
          </a:xfrm>
          <a:prstGeom prst="rect">
            <a:avLst/>
          </a:prstGeom>
          <a:solidFill>
            <a:schemeClr val="accent1"/>
          </a:solidFill>
        </p:spPr>
        <p:txBody>
          <a:bodyPr wrap="square" rtlCol="0">
            <a:spAutoFit/>
          </a:bodyPr>
          <a:lstStyle/>
          <a:p>
            <a:pPr marL="514350" indent="-514350">
              <a:lnSpc>
                <a:spcPct val="150000"/>
              </a:lnSpc>
              <a:buFont typeface="+mj-ea"/>
              <a:buAutoNum type="circleNumDbPlain" startAt="3"/>
            </a:pPr>
            <a:r>
              <a:rPr lang="ja-JP" altLang="en-US" sz="3200" b="1">
                <a:solidFill>
                  <a:schemeClr val="bg1"/>
                </a:solidFill>
                <a:latin typeface="Meiryo" panose="020B0604030504040204" pitchFamily="34" charset="-128"/>
                <a:ea typeface="Meiryo" panose="020B0604030504040204" pitchFamily="34" charset="-128"/>
              </a:rPr>
              <a:t>　</a:t>
            </a:r>
            <a:r>
              <a:rPr kumimoji="1" lang="ja-JP" altLang="en-US" sz="3200" b="1">
                <a:solidFill>
                  <a:schemeClr val="bg1"/>
                </a:solidFill>
                <a:latin typeface="Meiryo" panose="020B0604030504040204" pitchFamily="34" charset="-128"/>
                <a:ea typeface="Meiryo" panose="020B0604030504040204" pitchFamily="34" charset="-128"/>
              </a:rPr>
              <a:t>他者と協働的に追究する</a:t>
            </a:r>
            <a:endParaRPr kumimoji="1" lang="en-US" altLang="ja-JP" sz="3200" b="1" dirty="0">
              <a:solidFill>
                <a:schemeClr val="bg1"/>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2CC05769-AF41-A7A8-2624-508A4744099F}"/>
              </a:ext>
            </a:extLst>
          </p:cNvPr>
          <p:cNvSpPr txBox="1"/>
          <p:nvPr/>
        </p:nvSpPr>
        <p:spPr>
          <a:xfrm>
            <a:off x="5634596" y="4332647"/>
            <a:ext cx="1120335" cy="645535"/>
          </a:xfrm>
          <a:prstGeom prst="rect">
            <a:avLst/>
          </a:prstGeom>
          <a:solidFill>
            <a:schemeClr val="bg2">
              <a:alpha val="50000"/>
            </a:schemeClr>
          </a:solidFill>
        </p:spPr>
        <p:txBody>
          <a:bodyPr wrap="square" rtlCol="0" anchor="ctr" anchorCtr="0">
            <a:noAutofit/>
          </a:bodyPr>
          <a:lstStyle/>
          <a:p>
            <a:pPr algn="ctr"/>
            <a:r>
              <a:rPr lang="ja-JP" altLang="en-US" sz="3200">
                <a:solidFill>
                  <a:schemeClr val="tx1">
                    <a:lumMod val="75000"/>
                    <a:lumOff val="25000"/>
                  </a:schemeClr>
                </a:solidFill>
                <a:latin typeface="Meiryo" panose="020B0604030504040204" pitchFamily="34" charset="-128"/>
                <a:ea typeface="Meiryo" panose="020B0604030504040204" pitchFamily="34" charset="-128"/>
              </a:rPr>
              <a:t>議論</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59730229-29CA-D17A-1F26-B88B67279944}"/>
              </a:ext>
            </a:extLst>
          </p:cNvPr>
          <p:cNvSpPr txBox="1"/>
          <p:nvPr/>
        </p:nvSpPr>
        <p:spPr>
          <a:xfrm>
            <a:off x="4426857" y="1060332"/>
            <a:ext cx="7194857" cy="1066450"/>
          </a:xfrm>
          <a:prstGeom prst="rect">
            <a:avLst/>
          </a:prstGeom>
          <a:solidFill>
            <a:schemeClr val="bg1"/>
          </a:solidFill>
          <a:ln w="38100">
            <a:solidFill>
              <a:schemeClr val="accent1"/>
            </a:solidFill>
          </a:ln>
        </p:spPr>
        <p:txBody>
          <a:bodyPr wrap="square" rtlCol="0" anchor="ctr" anchorCtr="0">
            <a:noAutofit/>
          </a:bodyPr>
          <a:lstStyle/>
          <a:p>
            <a:pPr marL="457200" indent="-457200">
              <a:buFont typeface="Wingdings" pitchFamily="2" charset="2"/>
              <a:buChar char="n"/>
            </a:pPr>
            <a:r>
              <a:rPr lang="ja-JP" altLang="en-US" sz="3200">
                <a:solidFill>
                  <a:schemeClr val="tx1">
                    <a:lumMod val="75000"/>
                    <a:lumOff val="25000"/>
                  </a:schemeClr>
                </a:solidFill>
                <a:latin typeface="Meiryo" panose="020B0604030504040204" pitchFamily="34" charset="-128"/>
                <a:ea typeface="Meiryo" panose="020B0604030504040204" pitchFamily="34" charset="-128"/>
              </a:rPr>
              <a:t>各種の</a:t>
            </a:r>
            <a:r>
              <a:rPr lang="ja-JP" altLang="en-US" sz="3200">
                <a:solidFill>
                  <a:schemeClr val="accent1"/>
                </a:solidFill>
                <a:latin typeface="Meiryo" panose="020B0604030504040204" pitchFamily="34" charset="-128"/>
                <a:ea typeface="Meiryo" panose="020B0604030504040204" pitchFamily="34" charset="-128"/>
              </a:rPr>
              <a:t>具体的資料</a:t>
            </a:r>
            <a:endParaRPr lang="en-US" altLang="ja-JP" sz="3200" dirty="0">
              <a:solidFill>
                <a:schemeClr val="accent1"/>
              </a:solidFill>
              <a:latin typeface="Meiryo" panose="020B0604030504040204" pitchFamily="34" charset="-128"/>
              <a:ea typeface="Meiryo" panose="020B0604030504040204" pitchFamily="34" charset="-128"/>
            </a:endParaRPr>
          </a:p>
          <a:p>
            <a:pPr marL="457200" indent="-457200">
              <a:buFont typeface="Wingdings" pitchFamily="2" charset="2"/>
              <a:buChar char="n"/>
            </a:pPr>
            <a:r>
              <a:rPr lang="ja-JP" altLang="en-US" sz="3200">
                <a:solidFill>
                  <a:schemeClr val="tx1">
                    <a:lumMod val="75000"/>
                    <a:lumOff val="25000"/>
                  </a:schemeClr>
                </a:solidFill>
                <a:latin typeface="Meiryo" panose="020B0604030504040204" pitchFamily="34" charset="-128"/>
                <a:ea typeface="Meiryo" panose="020B0604030504040204" pitchFamily="34" charset="-128"/>
              </a:rPr>
              <a:t>統計や年表などの各種の</a:t>
            </a:r>
            <a:r>
              <a:rPr lang="ja-JP" altLang="en-US" sz="3200">
                <a:solidFill>
                  <a:schemeClr val="accent1"/>
                </a:solidFill>
                <a:latin typeface="Meiryo" panose="020B0604030504040204" pitchFamily="34" charset="-128"/>
                <a:ea typeface="Meiryo" panose="020B0604030504040204" pitchFamily="34" charset="-128"/>
              </a:rPr>
              <a:t>基礎的資料</a:t>
            </a:r>
            <a:endParaRPr lang="en-US" altLang="ja-JP" sz="3200" dirty="0">
              <a:solidFill>
                <a:schemeClr val="accent1"/>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FA5479FA-C8E0-DB72-3390-E6067D1BFE22}"/>
              </a:ext>
            </a:extLst>
          </p:cNvPr>
          <p:cNvSpPr txBox="1"/>
          <p:nvPr/>
        </p:nvSpPr>
        <p:spPr>
          <a:xfrm>
            <a:off x="396113" y="1060332"/>
            <a:ext cx="3276000" cy="1066451"/>
          </a:xfrm>
          <a:prstGeom prst="rect">
            <a:avLst/>
          </a:prstGeom>
          <a:solidFill>
            <a:schemeClr val="bg1"/>
          </a:solidFill>
          <a:ln w="38100">
            <a:solidFill>
              <a:schemeClr val="accent1"/>
            </a:solidFill>
          </a:ln>
        </p:spPr>
        <p:txBody>
          <a:bodyPr wrap="square" rtlCol="0" anchor="ctr" anchorCtr="0">
            <a:noAutofit/>
          </a:bodyPr>
          <a:lstStyle/>
          <a:p>
            <a:pPr algn="ctr"/>
            <a:r>
              <a:rPr lang="ja-JP" altLang="en-US" sz="3200">
                <a:solidFill>
                  <a:schemeClr val="tx1">
                    <a:lumMod val="75000"/>
                    <a:lumOff val="25000"/>
                  </a:schemeClr>
                </a:solidFill>
                <a:latin typeface="Meiryo" panose="020B0604030504040204" pitchFamily="34" charset="-128"/>
                <a:ea typeface="Meiryo" panose="020B0604030504040204" pitchFamily="34" charset="-128"/>
              </a:rPr>
              <a:t>見学調査</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algn="ctr"/>
            <a:r>
              <a:rPr lang="ja-JP" altLang="en-US" sz="3200">
                <a:solidFill>
                  <a:schemeClr val="tx1">
                    <a:lumMod val="75000"/>
                    <a:lumOff val="25000"/>
                  </a:schemeClr>
                </a:solidFill>
                <a:latin typeface="Meiryo" panose="020B0604030504040204" pitchFamily="34" charset="-128"/>
                <a:ea typeface="Meiryo" panose="020B0604030504040204" pitchFamily="34" charset="-128"/>
              </a:rPr>
              <a:t>インタビュー</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34E50A54-0F56-AEE1-8BC3-7F31B188488C}"/>
              </a:ext>
            </a:extLst>
          </p:cNvPr>
          <p:cNvSpPr txBox="1"/>
          <p:nvPr/>
        </p:nvSpPr>
        <p:spPr>
          <a:xfrm>
            <a:off x="2094283" y="2511138"/>
            <a:ext cx="1538514" cy="645535"/>
          </a:xfrm>
          <a:prstGeom prst="rect">
            <a:avLst/>
          </a:prstGeom>
          <a:noFill/>
        </p:spPr>
        <p:txBody>
          <a:bodyPr wrap="square" rtlCol="0" anchor="ctr" anchorCtr="0">
            <a:noAutofit/>
          </a:bodyPr>
          <a:lstStyle/>
          <a:p>
            <a:pPr algn="ctr"/>
            <a:r>
              <a:rPr lang="ja-JP" altLang="en-US" sz="3200" b="1">
                <a:solidFill>
                  <a:schemeClr val="tx1">
                    <a:lumMod val="75000"/>
                    <a:lumOff val="25000"/>
                  </a:schemeClr>
                </a:solidFill>
                <a:latin typeface="Meiryo" panose="020B0604030504040204" pitchFamily="34" charset="-128"/>
                <a:ea typeface="Meiryo" panose="020B0604030504040204" pitchFamily="34" charset="-128"/>
              </a:rPr>
              <a:t>個人</a:t>
            </a:r>
            <a:endParaRPr lang="en-US" altLang="ja-JP" sz="3200" b="1"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3B2BF657-124D-BDF8-4F56-D078B3CE83C4}"/>
              </a:ext>
            </a:extLst>
          </p:cNvPr>
          <p:cNvSpPr txBox="1"/>
          <p:nvPr/>
        </p:nvSpPr>
        <p:spPr>
          <a:xfrm>
            <a:off x="666454" y="3254820"/>
            <a:ext cx="4182229" cy="645535"/>
          </a:xfrm>
          <a:prstGeom prst="rect">
            <a:avLst/>
          </a:prstGeom>
          <a:solidFill>
            <a:schemeClr val="bg1">
              <a:lumMod val="95000"/>
            </a:schemeClr>
          </a:solidFill>
        </p:spPr>
        <p:txBody>
          <a:bodyPr wrap="square" rtlCol="0" anchor="ctr" anchorCtr="0">
            <a:noAutofit/>
          </a:bodyPr>
          <a:lstStyle/>
          <a:p>
            <a:pPr algn="ctr"/>
            <a:r>
              <a:rPr lang="ja-JP" altLang="en-US" sz="3200">
                <a:solidFill>
                  <a:schemeClr val="tx1">
                    <a:lumMod val="75000"/>
                    <a:lumOff val="25000"/>
                  </a:schemeClr>
                </a:solidFill>
                <a:latin typeface="Meiryo" panose="020B0604030504040204" pitchFamily="34" charset="-128"/>
                <a:ea typeface="Meiryo" panose="020B0604030504040204" pitchFamily="34" charset="-128"/>
              </a:rPr>
              <a:t>複数の視点から追究</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50E7729F-6EAE-322E-E5AB-85070357B8D4}"/>
              </a:ext>
            </a:extLst>
          </p:cNvPr>
          <p:cNvSpPr txBox="1"/>
          <p:nvPr/>
        </p:nvSpPr>
        <p:spPr>
          <a:xfrm>
            <a:off x="651939" y="4096648"/>
            <a:ext cx="4182229" cy="645535"/>
          </a:xfrm>
          <a:prstGeom prst="rect">
            <a:avLst/>
          </a:prstGeom>
          <a:solidFill>
            <a:schemeClr val="bg2"/>
          </a:solidFill>
        </p:spPr>
        <p:txBody>
          <a:bodyPr wrap="square" rtlCol="0" anchor="ctr" anchorCtr="0">
            <a:noAutofit/>
          </a:bodyPr>
          <a:lstStyle/>
          <a:p>
            <a:pPr algn="ctr"/>
            <a:r>
              <a:rPr lang="ja-JP" altLang="en-US" sz="3200">
                <a:solidFill>
                  <a:schemeClr val="tx1">
                    <a:lumMod val="75000"/>
                    <a:lumOff val="25000"/>
                  </a:schemeClr>
                </a:solidFill>
                <a:latin typeface="Meiryo" panose="020B0604030504040204" pitchFamily="34" charset="-128"/>
                <a:ea typeface="Meiryo" panose="020B0604030504040204" pitchFamily="34" charset="-128"/>
              </a:rPr>
              <a:t>視点①から追究</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grpSp>
        <p:nvGrpSpPr>
          <p:cNvPr id="25" name="グループ化 24">
            <a:extLst>
              <a:ext uri="{FF2B5EF4-FFF2-40B4-BE49-F238E27FC236}">
                <a16:creationId xmlns:a16="http://schemas.microsoft.com/office/drawing/2014/main" id="{1E10A038-7439-9008-78B5-B0A407C2F314}"/>
              </a:ext>
            </a:extLst>
          </p:cNvPr>
          <p:cNvGrpSpPr/>
          <p:nvPr/>
        </p:nvGrpSpPr>
        <p:grpSpPr>
          <a:xfrm>
            <a:off x="7329857" y="2444916"/>
            <a:ext cx="4557486" cy="2674081"/>
            <a:chOff x="6386138" y="2433162"/>
            <a:chExt cx="4557486" cy="2674081"/>
          </a:xfrm>
        </p:grpSpPr>
        <p:sp>
          <p:nvSpPr>
            <p:cNvPr id="21" name="角丸四角形 20">
              <a:extLst>
                <a:ext uri="{FF2B5EF4-FFF2-40B4-BE49-F238E27FC236}">
                  <a16:creationId xmlns:a16="http://schemas.microsoft.com/office/drawing/2014/main" id="{4FADCD6A-B050-74A7-94E4-40FF6B5662BB}"/>
                </a:ext>
              </a:extLst>
            </p:cNvPr>
            <p:cNvSpPr/>
            <p:nvPr/>
          </p:nvSpPr>
          <p:spPr>
            <a:xfrm>
              <a:off x="6386138" y="2755929"/>
              <a:ext cx="4557486" cy="235131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EE34E5D-0366-4AF2-254E-B990A97633B5}"/>
                </a:ext>
              </a:extLst>
            </p:cNvPr>
            <p:cNvSpPr txBox="1"/>
            <p:nvPr/>
          </p:nvSpPr>
          <p:spPr>
            <a:xfrm>
              <a:off x="7891547" y="2433162"/>
              <a:ext cx="1538514" cy="645535"/>
            </a:xfrm>
            <a:prstGeom prst="rect">
              <a:avLst/>
            </a:prstGeom>
            <a:noFill/>
          </p:spPr>
          <p:txBody>
            <a:bodyPr wrap="square" rtlCol="0" anchor="ctr" anchorCtr="0">
              <a:noAutofit/>
            </a:bodyPr>
            <a:lstStyle/>
            <a:p>
              <a:pPr algn="ctr"/>
              <a:r>
                <a:rPr lang="ja-JP" altLang="en-US" sz="3200" b="1">
                  <a:solidFill>
                    <a:schemeClr val="tx1">
                      <a:lumMod val="75000"/>
                      <a:lumOff val="25000"/>
                    </a:schemeClr>
                  </a:solidFill>
                  <a:latin typeface="Meiryo" panose="020B0604030504040204" pitchFamily="34" charset="-128"/>
                  <a:ea typeface="Meiryo" panose="020B0604030504040204" pitchFamily="34" charset="-128"/>
                </a:rPr>
                <a:t>仲間</a:t>
              </a:r>
              <a:endParaRPr lang="en-US" altLang="ja-JP" sz="3200" b="1"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B92E4BBC-EF1B-376C-A609-F361FDA2C41F}"/>
                </a:ext>
              </a:extLst>
            </p:cNvPr>
            <p:cNvSpPr txBox="1"/>
            <p:nvPr/>
          </p:nvSpPr>
          <p:spPr>
            <a:xfrm>
              <a:off x="6617310" y="3225791"/>
              <a:ext cx="4182229" cy="645535"/>
            </a:xfrm>
            <a:prstGeom prst="rect">
              <a:avLst/>
            </a:prstGeom>
            <a:solidFill>
              <a:schemeClr val="bg1">
                <a:lumMod val="95000"/>
              </a:schemeClr>
            </a:solidFill>
          </p:spPr>
          <p:txBody>
            <a:bodyPr wrap="square" rtlCol="0" anchor="ctr" anchorCtr="0">
              <a:noAutofit/>
            </a:bodyPr>
            <a:lstStyle/>
            <a:p>
              <a:pPr algn="ctr"/>
              <a:r>
                <a:rPr lang="ja-JP" altLang="en-US" sz="3200">
                  <a:solidFill>
                    <a:schemeClr val="tx1">
                      <a:lumMod val="75000"/>
                      <a:lumOff val="25000"/>
                    </a:schemeClr>
                  </a:solidFill>
                  <a:latin typeface="Meiryo" panose="020B0604030504040204" pitchFamily="34" charset="-128"/>
                  <a:ea typeface="Meiryo" panose="020B0604030504040204" pitchFamily="34" charset="-128"/>
                </a:rPr>
                <a:t>複数の視点から追究</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B02CA818-EDD6-0B8C-764F-3436FA678DC6}"/>
                </a:ext>
              </a:extLst>
            </p:cNvPr>
            <p:cNvSpPr txBox="1"/>
            <p:nvPr/>
          </p:nvSpPr>
          <p:spPr>
            <a:xfrm>
              <a:off x="6602795" y="4067619"/>
              <a:ext cx="4182229" cy="645535"/>
            </a:xfrm>
            <a:prstGeom prst="rect">
              <a:avLst/>
            </a:prstGeom>
            <a:solidFill>
              <a:schemeClr val="bg2"/>
            </a:solidFill>
          </p:spPr>
          <p:txBody>
            <a:bodyPr wrap="square" rtlCol="0" anchor="ctr" anchorCtr="0">
              <a:noAutofit/>
            </a:bodyPr>
            <a:lstStyle/>
            <a:p>
              <a:pPr algn="ctr"/>
              <a:r>
                <a:rPr lang="ja-JP" altLang="en-US" sz="3200">
                  <a:solidFill>
                    <a:schemeClr val="tx1">
                      <a:lumMod val="75000"/>
                      <a:lumOff val="25000"/>
                    </a:schemeClr>
                  </a:solidFill>
                  <a:latin typeface="Meiryo" panose="020B0604030504040204" pitchFamily="34" charset="-128"/>
                  <a:ea typeface="Meiryo" panose="020B0604030504040204" pitchFamily="34" charset="-128"/>
                </a:rPr>
                <a:t>視点②から追究</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grpSp>
      <p:sp>
        <p:nvSpPr>
          <p:cNvPr id="26" name="右矢印 25">
            <a:extLst>
              <a:ext uri="{FF2B5EF4-FFF2-40B4-BE49-F238E27FC236}">
                <a16:creationId xmlns:a16="http://schemas.microsoft.com/office/drawing/2014/main" id="{0A477BC2-7496-4EFA-1582-EDE47FF588C3}"/>
              </a:ext>
            </a:extLst>
          </p:cNvPr>
          <p:cNvSpPr/>
          <p:nvPr/>
        </p:nvSpPr>
        <p:spPr>
          <a:xfrm>
            <a:off x="5325540" y="3338358"/>
            <a:ext cx="1787664" cy="45408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008C6250-760A-BC54-95BE-A3928CAE8E80}"/>
              </a:ext>
            </a:extLst>
          </p:cNvPr>
          <p:cNvSpPr txBox="1"/>
          <p:nvPr/>
        </p:nvSpPr>
        <p:spPr>
          <a:xfrm>
            <a:off x="5634596" y="3193467"/>
            <a:ext cx="1120335" cy="645535"/>
          </a:xfrm>
          <a:prstGeom prst="rect">
            <a:avLst/>
          </a:prstGeom>
          <a:solidFill>
            <a:schemeClr val="bg2">
              <a:alpha val="50000"/>
            </a:schemeClr>
          </a:solidFill>
        </p:spPr>
        <p:txBody>
          <a:bodyPr wrap="square" rtlCol="0" anchor="ctr" anchorCtr="0">
            <a:noAutofit/>
          </a:bodyPr>
          <a:lstStyle/>
          <a:p>
            <a:pPr algn="ctr"/>
            <a:r>
              <a:rPr lang="ja-JP" altLang="en-US" sz="3200">
                <a:solidFill>
                  <a:schemeClr val="tx1">
                    <a:lumMod val="75000"/>
                    <a:lumOff val="25000"/>
                  </a:schemeClr>
                </a:solidFill>
                <a:latin typeface="Meiryo" panose="020B0604030504040204" pitchFamily="34" charset="-128"/>
                <a:ea typeface="Meiryo" panose="020B0604030504040204" pitchFamily="34" charset="-128"/>
              </a:rPr>
              <a:t>説明</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92083AFA-9C13-5D61-F667-386163A2AD86}"/>
              </a:ext>
            </a:extLst>
          </p:cNvPr>
          <p:cNvSpPr txBox="1"/>
          <p:nvPr/>
        </p:nvSpPr>
        <p:spPr>
          <a:xfrm>
            <a:off x="478824" y="5281854"/>
            <a:ext cx="11408375" cy="1525344"/>
          </a:xfrm>
          <a:prstGeom prst="rect">
            <a:avLst/>
          </a:prstGeom>
          <a:solidFill>
            <a:schemeClr val="bg1">
              <a:lumMod val="95000"/>
            </a:schemeClr>
          </a:solidFill>
        </p:spPr>
        <p:txBody>
          <a:bodyPr wrap="square" rtlCol="0" anchor="ctr" anchorCtr="0">
            <a:noAutofit/>
          </a:bodyPr>
          <a:lstStyle/>
          <a:p>
            <a:pPr marL="457200" indent="-457200">
              <a:buFont typeface="Wingdings" pitchFamily="2" charset="2"/>
              <a:buChar char="p"/>
            </a:pPr>
            <a:r>
              <a:rPr lang="ja-JP" altLang="en-US" sz="3200">
                <a:solidFill>
                  <a:schemeClr val="tx1">
                    <a:lumMod val="75000"/>
                    <a:lumOff val="25000"/>
                  </a:schemeClr>
                </a:solidFill>
                <a:latin typeface="Meiryo" panose="020B0604030504040204" pitchFamily="34" charset="-128"/>
                <a:ea typeface="Meiryo" panose="020B0604030504040204" pitchFamily="34" charset="-128"/>
              </a:rPr>
              <a:t>一人一人が考察したことを伝える場を位置付ける。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a:p>
            <a:pPr marL="457200" indent="-457200">
              <a:buFont typeface="Wingdings" pitchFamily="2" charset="2"/>
              <a:buChar char="p"/>
            </a:pPr>
            <a:r>
              <a:rPr lang="ja-JP" altLang="en-US" sz="3200">
                <a:solidFill>
                  <a:schemeClr val="tx1">
                    <a:lumMod val="75000"/>
                    <a:lumOff val="25000"/>
                  </a:schemeClr>
                </a:solidFill>
                <a:latin typeface="Meiryo" panose="020B0604030504040204" pitchFamily="34" charset="-128"/>
                <a:ea typeface="Meiryo" panose="020B0604030504040204" pitchFamily="34" charset="-128"/>
              </a:rPr>
              <a:t>「どこから言えるか。」「どうして言えるか。」などと、根拠や理由を明確にしたやりとりが進められるようにする。</a:t>
            </a:r>
            <a:endParaRPr lang="en-US" altLang="ja-JP" sz="3200" dirty="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584444068"/>
      </p:ext>
    </p:extLst>
  </p:cSld>
  <p:clrMapOvr>
    <a:masterClrMapping/>
  </p:clrMapOvr>
</p:sld>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2731</Words>
  <Application>Microsoft Office PowerPoint</Application>
  <PresentationFormat>ワイド画面</PresentationFormat>
  <Paragraphs>216</Paragraphs>
  <Slides>14</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Meiryo</vt:lpstr>
      <vt:lpstr>游ゴシック</vt:lpstr>
      <vt:lpstr>游ゴシック Light</vt:lpstr>
      <vt:lpstr>Arial</vt:lpstr>
      <vt:lpstr>Wingdings</vt:lpstr>
      <vt:lpstr>Office テーマ</vt:lpstr>
      <vt:lpstr>社会科の授業づくり 〜問題解決的な学習〜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社会科の授業づくり〜問題解決的な学習〜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社会科の授業づくり 〜問題解決的な学習〜</dc:title>
  <cp:lastModifiedBy>Gifu</cp:lastModifiedBy>
  <cp:revision>3</cp:revision>
  <dcterms:modified xsi:type="dcterms:W3CDTF">2023-03-24T02:32:02Z</dcterms:modified>
</cp:coreProperties>
</file>