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9"/>
  </p:notesMasterIdLst>
  <p:sldIdLst>
    <p:sldId id="260" r:id="rId2"/>
    <p:sldId id="270" r:id="rId3"/>
    <p:sldId id="256" r:id="rId4"/>
    <p:sldId id="257" r:id="rId5"/>
    <p:sldId id="258" r:id="rId6"/>
    <p:sldId id="259" r:id="rId7"/>
    <p:sldId id="267" r:id="rId8"/>
    <p:sldId id="265" r:id="rId9"/>
    <p:sldId id="266" r:id="rId10"/>
    <p:sldId id="269" r:id="rId11"/>
    <p:sldId id="274" r:id="rId12"/>
    <p:sldId id="271" r:id="rId13"/>
    <p:sldId id="276" r:id="rId14"/>
    <p:sldId id="277" r:id="rId15"/>
    <p:sldId id="278" r:id="rId16"/>
    <p:sldId id="272" r:id="rId17"/>
    <p:sldId id="273"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49315" autoAdjust="0"/>
  </p:normalViewPr>
  <p:slideViewPr>
    <p:cSldViewPr snapToGrid="0">
      <p:cViewPr varScale="1">
        <p:scale>
          <a:sx n="55" d="100"/>
          <a:sy n="55" d="100"/>
        </p:scale>
        <p:origin x="2650" y="34"/>
      </p:cViewPr>
      <p:guideLst/>
    </p:cSldViewPr>
  </p:slideViewPr>
  <p:notesTextViewPr>
    <p:cViewPr>
      <p:scale>
        <a:sx n="1" d="1"/>
        <a:sy n="1" d="1"/>
      </p:scale>
      <p:origin x="0" y="0"/>
    </p:cViewPr>
  </p:notesTextViewPr>
  <p:notesViewPr>
    <p:cSldViewPr snapToGrid="0">
      <p:cViewPr varScale="1">
        <p:scale>
          <a:sx n="87" d="100"/>
          <a:sy n="87" d="100"/>
        </p:scale>
        <p:origin x="3763"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411F3F-15E0-44E6-B72E-7194F3B0AE4B}" type="datetimeFigureOut">
              <a:rPr kumimoji="1" lang="ja-JP" altLang="en-US" smtClean="0"/>
              <a:t>2023/3/24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9C1A20-3115-478E-B08D-3B065653C1A6}" type="slidenum">
              <a:rPr kumimoji="1" lang="ja-JP" altLang="en-US" smtClean="0"/>
              <a:t>‹#›</a:t>
            </a:fld>
            <a:endParaRPr kumimoji="1" lang="ja-JP" altLang="en-US"/>
          </a:p>
        </p:txBody>
      </p:sp>
    </p:spTree>
    <p:extLst>
      <p:ext uri="{BB962C8B-B14F-4D97-AF65-F5344CB8AC3E}">
        <p14:creationId xmlns:p14="http://schemas.microsoft.com/office/powerpoint/2010/main" val="1022239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これは、社会科の授業づくりについて説明しているスライドです</a:t>
            </a:r>
            <a:r>
              <a:rPr lang="ja-JP" altLang="en-US" dirty="0" smtClean="0"/>
              <a:t>。</a:t>
            </a:r>
            <a:endParaRPr lang="en-US" altLang="ja-JP" dirty="0" smtClean="0"/>
          </a:p>
          <a:p>
            <a:endParaRPr lang="en-US" altLang="ja-JP" dirty="0"/>
          </a:p>
          <a:p>
            <a:r>
              <a:rPr lang="ja-JP" altLang="en-US" dirty="0"/>
              <a:t>今回は、「単元の構想」について説明します。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749C1A20-3115-478E-B08D-3B065653C1A6}" type="slidenum">
              <a:rPr kumimoji="1" lang="ja-JP" altLang="en-US" smtClean="0"/>
              <a:t>1</a:t>
            </a:fld>
            <a:endParaRPr kumimoji="1" lang="ja-JP" altLang="en-US"/>
          </a:p>
        </p:txBody>
      </p:sp>
    </p:spTree>
    <p:extLst>
      <p:ext uri="{BB962C8B-B14F-4D97-AF65-F5344CB8AC3E}">
        <p14:creationId xmlns:p14="http://schemas.microsoft.com/office/powerpoint/2010/main" val="2038776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次に、「内容</a:t>
            </a:r>
            <a:r>
              <a:rPr lang="ja-JP" altLang="en-US" dirty="0"/>
              <a:t>の</a:t>
            </a:r>
            <a:r>
              <a:rPr lang="ja-JP" altLang="en-US" dirty="0" smtClean="0"/>
              <a:t>取扱い」に</a:t>
            </a:r>
            <a:r>
              <a:rPr lang="ja-JP" altLang="en-US" dirty="0"/>
              <a:t>ついて</a:t>
            </a:r>
            <a:r>
              <a:rPr lang="ja-JP" altLang="en-US" dirty="0" smtClean="0"/>
              <a:t>も見てみましょう。</a:t>
            </a:r>
            <a:endParaRPr lang="en-US" altLang="ja-JP" dirty="0" smtClean="0"/>
          </a:p>
          <a:p>
            <a:endParaRPr lang="en-US" altLang="ja-JP" dirty="0"/>
          </a:p>
          <a:p>
            <a:r>
              <a:rPr lang="ja-JP" altLang="en-US" dirty="0" smtClean="0"/>
              <a:t>ここには、「学年の導入で扱うこと」と、学習する時期を示したり、「自分たちの市」に重点を置くように配慮したりすることを求めています。</a:t>
            </a:r>
            <a:endParaRPr lang="en-US" altLang="ja-JP" dirty="0" smtClean="0"/>
          </a:p>
          <a:p>
            <a:endParaRPr lang="en-US" altLang="ja-JP" dirty="0" smtClean="0"/>
          </a:p>
          <a:p>
            <a:r>
              <a:rPr lang="ja-JP" altLang="en-US" dirty="0" smtClean="0"/>
              <a:t>また、「白地図などにまとめる」際に、「地図帳」を用いることや方位や主な地図記号を扱うように記載されています。</a:t>
            </a:r>
            <a:endParaRPr lang="en-US" altLang="ja-JP" dirty="0" smtClean="0"/>
          </a:p>
          <a:p>
            <a:endParaRPr lang="en-US" altLang="ja-JP" dirty="0" smtClean="0"/>
          </a:p>
          <a:p>
            <a:r>
              <a:rPr lang="ja-JP" altLang="en-US" dirty="0" smtClean="0"/>
              <a:t>こうしたことを十分に把握した上で指導を進めなければ、発達の段階や学習内容の系統性等が反映されないことになってしまいます。</a:t>
            </a:r>
            <a:endParaRPr lang="en-US" altLang="ja-JP" dirty="0" smtClean="0"/>
          </a:p>
          <a:p>
            <a:endParaRPr lang="en-US" altLang="ja-JP" dirty="0" smtClean="0"/>
          </a:p>
          <a:p>
            <a:r>
              <a:rPr lang="ja-JP" altLang="en-US" dirty="0" smtClean="0"/>
              <a:t>何を学ぶのかという内容面に着目するだけでなく、どのように学ぶのか、留意する点は何かを十分に踏まえて、学習指導要領の趣旨の実現につながる指導を進めていくことが大切です。</a:t>
            </a:r>
            <a:endParaRPr lang="en-US" altLang="ja-JP" dirty="0" smtClean="0"/>
          </a:p>
          <a:p>
            <a:endParaRPr lang="en-US" altLang="ja-JP" dirty="0" smtClean="0"/>
          </a:p>
          <a:p>
            <a:r>
              <a:rPr lang="ja-JP" altLang="en-US" dirty="0" smtClean="0"/>
              <a:t>この</a:t>
            </a:r>
            <a:r>
              <a:rPr lang="ja-JP" altLang="en-US" dirty="0"/>
              <a:t>ように学習指導</a:t>
            </a:r>
            <a:r>
              <a:rPr lang="ja-JP" altLang="en-US" dirty="0" smtClean="0"/>
              <a:t>要領を理解することは、どのような内容と方法で単元の学習を進めていくべきなのかという指針になります。</a:t>
            </a:r>
            <a:endParaRPr lang="ja-JP" altLang="en-US" dirty="0"/>
          </a:p>
        </p:txBody>
      </p:sp>
      <p:sp>
        <p:nvSpPr>
          <p:cNvPr id="4" name="スライド番号プレースホルダー 3"/>
          <p:cNvSpPr>
            <a:spLocks noGrp="1"/>
          </p:cNvSpPr>
          <p:nvPr>
            <p:ph type="sldNum" sz="quarter" idx="5"/>
          </p:nvPr>
        </p:nvSpPr>
        <p:spPr/>
        <p:txBody>
          <a:bodyPr/>
          <a:lstStyle/>
          <a:p>
            <a:fld id="{749C1A20-3115-478E-B08D-3B065653C1A6}" type="slidenum">
              <a:rPr kumimoji="1" lang="ja-JP" altLang="en-US" smtClean="0"/>
              <a:t>10</a:t>
            </a:fld>
            <a:endParaRPr kumimoji="1" lang="ja-JP" altLang="en-US"/>
          </a:p>
        </p:txBody>
      </p:sp>
    </p:spTree>
    <p:extLst>
      <p:ext uri="{BB962C8B-B14F-4D97-AF65-F5344CB8AC3E}">
        <p14:creationId xmlns:p14="http://schemas.microsoft.com/office/powerpoint/2010/main" val="1946691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学習指導要領で、単元に</a:t>
            </a:r>
            <a:r>
              <a:rPr lang="ja-JP" altLang="en-US" dirty="0" smtClean="0"/>
              <a:t>おける学習内容</a:t>
            </a:r>
            <a:r>
              <a:rPr lang="ja-JP" altLang="en-US" dirty="0"/>
              <a:t>を確認したら、単元指導計画を作成します。今回は、単元構造図を作成することで単元構成を考えてみましょう</a:t>
            </a:r>
            <a:r>
              <a:rPr lang="ja-JP" altLang="en-US" dirty="0" smtClean="0"/>
              <a:t>。</a:t>
            </a:r>
            <a:endParaRPr lang="en-US" altLang="ja-JP" dirty="0" smtClean="0"/>
          </a:p>
          <a:p>
            <a:endParaRPr lang="en-US" altLang="ja-JP" dirty="0"/>
          </a:p>
          <a:p>
            <a:r>
              <a:rPr lang="ja-JP" altLang="en-US" dirty="0" smtClean="0"/>
              <a:t>まず</a:t>
            </a:r>
            <a:r>
              <a:rPr lang="en-US" altLang="ja-JP" dirty="0" smtClean="0"/>
              <a:t>1</a:t>
            </a:r>
            <a:r>
              <a:rPr lang="ja-JP" altLang="en-US" dirty="0"/>
              <a:t>つ</a:t>
            </a:r>
            <a:r>
              <a:rPr lang="ja-JP" altLang="en-US" dirty="0" smtClean="0"/>
              <a:t>目に、</a:t>
            </a:r>
            <a:r>
              <a:rPr lang="ja-JP" altLang="en-US" dirty="0"/>
              <a:t>単元のねらいや学習内容を踏まえ、単元の入口と出口の子どもの意識を明確にすることです。</a:t>
            </a:r>
            <a:endParaRPr lang="en-US" altLang="ja-JP" dirty="0"/>
          </a:p>
          <a:p>
            <a:endParaRPr lang="en-US" altLang="ja-JP" dirty="0" smtClean="0"/>
          </a:p>
          <a:p>
            <a:r>
              <a:rPr lang="ja-JP" altLang="en-US" dirty="0" smtClean="0"/>
              <a:t>「前の単元までに、該当の単元の内容に対して児童生徒は、どのような認識にあるか。」「本単元を通じて、児童生徒にどのような資質・能力を育成し、どのような認識がもてるようになるか。」などを考慮して進める必要があります。</a:t>
            </a:r>
          </a:p>
          <a:p>
            <a:endParaRPr lang="en-US" altLang="ja-JP" dirty="0" smtClean="0"/>
          </a:p>
        </p:txBody>
      </p:sp>
      <p:sp>
        <p:nvSpPr>
          <p:cNvPr id="4" name="スライド番号プレースホルダー 3"/>
          <p:cNvSpPr>
            <a:spLocks noGrp="1"/>
          </p:cNvSpPr>
          <p:nvPr>
            <p:ph type="sldNum" sz="quarter" idx="5"/>
          </p:nvPr>
        </p:nvSpPr>
        <p:spPr/>
        <p:txBody>
          <a:bodyPr/>
          <a:lstStyle/>
          <a:p>
            <a:fld id="{543D6298-42D8-4458-B149-E6C4DAC6E752}" type="slidenum">
              <a:rPr kumimoji="1" lang="ja-JP" altLang="en-US" smtClean="0"/>
              <a:t>11</a:t>
            </a:fld>
            <a:endParaRPr kumimoji="1" lang="ja-JP" altLang="en-US"/>
          </a:p>
        </p:txBody>
      </p:sp>
    </p:spTree>
    <p:extLst>
      <p:ext uri="{BB962C8B-B14F-4D97-AF65-F5344CB8AC3E}">
        <p14:creationId xmlns:p14="http://schemas.microsoft.com/office/powerpoint/2010/main" val="1068300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次に、楽手目標と</a:t>
            </a:r>
            <a:r>
              <a:rPr lang="ja-JP" altLang="en-US" dirty="0"/>
              <a:t>学習内容を明確にします</a:t>
            </a:r>
            <a:r>
              <a:rPr lang="ja-JP" altLang="en-US" dirty="0" smtClean="0"/>
              <a:t>。</a:t>
            </a:r>
            <a:endParaRPr lang="en-US" altLang="ja-JP" dirty="0" smtClean="0"/>
          </a:p>
          <a:p>
            <a:endParaRPr lang="en-US" altLang="ja-JP" dirty="0" smtClean="0"/>
          </a:p>
          <a:p>
            <a:r>
              <a:rPr lang="ja-JP" altLang="en-US" dirty="0" smtClean="0"/>
              <a:t>これにより、単元</a:t>
            </a:r>
            <a:r>
              <a:rPr lang="ja-JP" altLang="en-US" dirty="0"/>
              <a:t>を貫く課題を設定し、単元を通して意識して学習を進めていける</a:t>
            </a:r>
            <a:r>
              <a:rPr lang="ja-JP" altLang="en-US" dirty="0" smtClean="0"/>
              <a:t>ように</a:t>
            </a:r>
            <a:r>
              <a:rPr lang="ja-JP" altLang="en-US" dirty="0"/>
              <a:t>します</a:t>
            </a:r>
            <a:r>
              <a:rPr lang="ja-JP" altLang="en-US" dirty="0" smtClean="0"/>
              <a:t>。</a:t>
            </a:r>
            <a:endParaRPr lang="en-US" altLang="ja-JP" dirty="0" smtClean="0"/>
          </a:p>
          <a:p>
            <a:endParaRPr lang="en-US" altLang="ja-JP" dirty="0" smtClean="0"/>
          </a:p>
          <a:p>
            <a:r>
              <a:rPr lang="ja-JP" altLang="en-US" dirty="0" smtClean="0"/>
              <a:t>その際も、学習指導要領を参考にするとともに、単元の目標を達成するための単位時間当たりの学習内容や課題について考えていく必要があります。</a:t>
            </a:r>
            <a:endParaRPr lang="en-US" altLang="ja-JP" dirty="0"/>
          </a:p>
        </p:txBody>
      </p:sp>
      <p:sp>
        <p:nvSpPr>
          <p:cNvPr id="4" name="スライド番号プレースホルダー 3"/>
          <p:cNvSpPr>
            <a:spLocks noGrp="1"/>
          </p:cNvSpPr>
          <p:nvPr>
            <p:ph type="sldNum" sz="quarter" idx="5"/>
          </p:nvPr>
        </p:nvSpPr>
        <p:spPr/>
        <p:txBody>
          <a:bodyPr/>
          <a:lstStyle/>
          <a:p>
            <a:fld id="{543D6298-42D8-4458-B149-E6C4DAC6E752}" type="slidenum">
              <a:rPr kumimoji="1" lang="ja-JP" altLang="en-US" smtClean="0"/>
              <a:t>12</a:t>
            </a:fld>
            <a:endParaRPr kumimoji="1" lang="ja-JP" altLang="en-US"/>
          </a:p>
        </p:txBody>
      </p:sp>
    </p:spTree>
    <p:extLst>
      <p:ext uri="{BB962C8B-B14F-4D97-AF65-F5344CB8AC3E}">
        <p14:creationId xmlns:p14="http://schemas.microsoft.com/office/powerpoint/2010/main" val="1303587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t>3</a:t>
            </a:r>
            <a:r>
              <a:rPr lang="ja-JP" altLang="en-US" dirty="0" smtClean="0"/>
              <a:t>つ目は、単元</a:t>
            </a:r>
            <a:r>
              <a:rPr lang="ja-JP" altLang="en-US" dirty="0"/>
              <a:t>を通して働かせたい社会的な見方・考え方を明確にすることです</a:t>
            </a:r>
            <a:r>
              <a:rPr lang="ja-JP" altLang="en-US" dirty="0" smtClean="0"/>
              <a:t>。</a:t>
            </a:r>
            <a:endParaRPr lang="en-US" altLang="ja-JP" dirty="0" smtClean="0"/>
          </a:p>
          <a:p>
            <a:endParaRPr lang="en-US" altLang="ja-JP" dirty="0" smtClean="0"/>
          </a:p>
          <a:p>
            <a:r>
              <a:rPr lang="ja-JP" altLang="en-US" dirty="0" smtClean="0"/>
              <a:t>「学習指導要領に基づいて、単元を通じて働かせたい社会的な見方・考え方は明確か。」「該当の見方・考え方を働かせられるような学習目標や活動、資料等が想定されているか。」について考えていく必要があります。</a:t>
            </a:r>
          </a:p>
          <a:p>
            <a:endParaRPr lang="en-US" altLang="ja-JP" dirty="0"/>
          </a:p>
        </p:txBody>
      </p:sp>
      <p:sp>
        <p:nvSpPr>
          <p:cNvPr id="4" name="スライド番号プレースホルダー 3"/>
          <p:cNvSpPr>
            <a:spLocks noGrp="1"/>
          </p:cNvSpPr>
          <p:nvPr>
            <p:ph type="sldNum" sz="quarter" idx="5"/>
          </p:nvPr>
        </p:nvSpPr>
        <p:spPr/>
        <p:txBody>
          <a:bodyPr/>
          <a:lstStyle/>
          <a:p>
            <a:fld id="{543D6298-42D8-4458-B149-E6C4DAC6E752}" type="slidenum">
              <a:rPr kumimoji="1" lang="ja-JP" altLang="en-US" smtClean="0"/>
              <a:t>13</a:t>
            </a:fld>
            <a:endParaRPr kumimoji="1" lang="ja-JP" altLang="en-US"/>
          </a:p>
        </p:txBody>
      </p:sp>
    </p:spTree>
    <p:extLst>
      <p:ext uri="{BB962C8B-B14F-4D97-AF65-F5344CB8AC3E}">
        <p14:creationId xmlns:p14="http://schemas.microsoft.com/office/powerpoint/2010/main" val="39175223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t>4</a:t>
            </a:r>
            <a:r>
              <a:rPr lang="ja-JP" altLang="en-US" dirty="0" smtClean="0"/>
              <a:t>つ目は、１単位時間の</a:t>
            </a:r>
            <a:r>
              <a:rPr lang="ja-JP" altLang="en-US" dirty="0"/>
              <a:t>役割を明確</a:t>
            </a:r>
            <a:r>
              <a:rPr lang="ja-JP" altLang="en-US" dirty="0" smtClean="0"/>
              <a:t>にすることです。</a:t>
            </a:r>
            <a:r>
              <a:rPr lang="ja-JP" altLang="en-US" dirty="0"/>
              <a:t>各単位時間で何をこそ身に付けるのかを明らかにすることが大切です</a:t>
            </a:r>
            <a:r>
              <a:rPr lang="ja-JP" altLang="en-US" dirty="0" smtClean="0"/>
              <a:t>。</a:t>
            </a:r>
            <a:endParaRPr lang="en-US" altLang="ja-JP" dirty="0" smtClean="0"/>
          </a:p>
          <a:p>
            <a:endParaRPr lang="en-US" altLang="ja-JP" dirty="0" smtClean="0"/>
          </a:p>
          <a:p>
            <a:r>
              <a:rPr lang="ja-JP" altLang="en-US" dirty="0" smtClean="0"/>
              <a:t>その際、「単元の目標の達成につながる学習となっているか。」「１時間ごとの学びが関連付き、概念的な知識を獲得したり、活用したりする展開となっているか。」などを考えていく必要があります。</a:t>
            </a:r>
          </a:p>
        </p:txBody>
      </p:sp>
      <p:sp>
        <p:nvSpPr>
          <p:cNvPr id="4" name="スライド番号プレースホルダー 3"/>
          <p:cNvSpPr>
            <a:spLocks noGrp="1"/>
          </p:cNvSpPr>
          <p:nvPr>
            <p:ph type="sldNum" sz="quarter" idx="5"/>
          </p:nvPr>
        </p:nvSpPr>
        <p:spPr/>
        <p:txBody>
          <a:bodyPr/>
          <a:lstStyle/>
          <a:p>
            <a:fld id="{543D6298-42D8-4458-B149-E6C4DAC6E752}" type="slidenum">
              <a:rPr kumimoji="1" lang="ja-JP" altLang="en-US" smtClean="0"/>
              <a:t>14</a:t>
            </a:fld>
            <a:endParaRPr kumimoji="1" lang="ja-JP" altLang="en-US"/>
          </a:p>
        </p:txBody>
      </p:sp>
    </p:spTree>
    <p:extLst>
      <p:ext uri="{BB962C8B-B14F-4D97-AF65-F5344CB8AC3E}">
        <p14:creationId xmlns:p14="http://schemas.microsoft.com/office/powerpoint/2010/main" val="1985977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５つ目</a:t>
            </a:r>
            <a:r>
              <a:rPr lang="ja-JP" altLang="en-US" dirty="0"/>
              <a:t>に</a:t>
            </a:r>
            <a:r>
              <a:rPr lang="ja-JP" altLang="en-US" dirty="0" smtClean="0"/>
              <a:t>、児童生徒の社会認識の連続性を考慮する</a:t>
            </a:r>
            <a:r>
              <a:rPr lang="ja-JP" altLang="en-US" dirty="0"/>
              <a:t>ことです。子どもの思考が途切れないよう、単元の学習を計画的に進めていくことが大切です</a:t>
            </a:r>
            <a:r>
              <a:rPr lang="ja-JP" altLang="en-US" dirty="0" smtClean="0"/>
              <a:t>。</a:t>
            </a:r>
            <a:endParaRPr lang="en-US" altLang="ja-JP" dirty="0" smtClean="0"/>
          </a:p>
          <a:p>
            <a:endParaRPr lang="en-US" altLang="ja-JP" dirty="0" smtClean="0"/>
          </a:p>
          <a:p>
            <a:r>
              <a:rPr lang="ja-JP" altLang="en-US" dirty="0" smtClean="0"/>
              <a:t>「単元の入口と出口の認識がつながるように、単位時間当たりの認識はどうあるべきか。」「想定した児童生徒の姿を生み出すための「問い」は適切か。また、その前後の学習の展開は適切か。」などについて考えていきましょう。</a:t>
            </a:r>
          </a:p>
        </p:txBody>
      </p:sp>
      <p:sp>
        <p:nvSpPr>
          <p:cNvPr id="4" name="スライド番号プレースホルダー 3"/>
          <p:cNvSpPr>
            <a:spLocks noGrp="1"/>
          </p:cNvSpPr>
          <p:nvPr>
            <p:ph type="sldNum" sz="quarter" idx="5"/>
          </p:nvPr>
        </p:nvSpPr>
        <p:spPr/>
        <p:txBody>
          <a:bodyPr/>
          <a:lstStyle/>
          <a:p>
            <a:fld id="{543D6298-42D8-4458-B149-E6C4DAC6E752}" type="slidenum">
              <a:rPr kumimoji="1" lang="ja-JP" altLang="en-US" smtClean="0"/>
              <a:t>15</a:t>
            </a:fld>
            <a:endParaRPr kumimoji="1" lang="ja-JP" altLang="en-US"/>
          </a:p>
        </p:txBody>
      </p:sp>
    </p:spTree>
    <p:extLst>
      <p:ext uri="{BB962C8B-B14F-4D97-AF65-F5344CB8AC3E}">
        <p14:creationId xmlns:p14="http://schemas.microsoft.com/office/powerpoint/2010/main" val="3372354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最後に、単元構成を考える際に、学習の段階を踏まえる必要があります。</a:t>
            </a:r>
            <a:endParaRPr lang="en-US" altLang="ja-JP" dirty="0" smtClean="0"/>
          </a:p>
          <a:p>
            <a:endParaRPr lang="en-US" altLang="ja-JP" dirty="0"/>
          </a:p>
          <a:p>
            <a:r>
              <a:rPr lang="ja-JP" altLang="en-US" dirty="0" smtClean="0"/>
              <a:t>はじめ</a:t>
            </a:r>
            <a:r>
              <a:rPr lang="ja-JP" altLang="en-US" dirty="0"/>
              <a:t>に、社会的</a:t>
            </a:r>
            <a:r>
              <a:rPr lang="ja-JP" altLang="en-US" dirty="0" smtClean="0"/>
              <a:t>事象について関心を高める段階</a:t>
            </a:r>
            <a:r>
              <a:rPr lang="ja-JP" altLang="en-US" dirty="0"/>
              <a:t>です。単元の導入の授業で社会的事象に出会い、自分事として考えられるようにします。</a:t>
            </a:r>
            <a:endParaRPr lang="en-US" altLang="ja-JP" dirty="0"/>
          </a:p>
          <a:p>
            <a:endParaRPr lang="en-US" altLang="ja-JP" dirty="0" smtClean="0"/>
          </a:p>
          <a:p>
            <a:r>
              <a:rPr lang="ja-JP" altLang="en-US" dirty="0" smtClean="0"/>
              <a:t>次</a:t>
            </a:r>
            <a:r>
              <a:rPr lang="ja-JP" altLang="en-US" dirty="0"/>
              <a:t>に</a:t>
            </a:r>
            <a:r>
              <a:rPr lang="ja-JP" altLang="en-US" dirty="0" smtClean="0"/>
              <a:t>、社会生活について理解する段階です。中学校では、我が国の国土と歴史、現代の政治、経済、国際関係等となります。この段階を通じて、事象</a:t>
            </a:r>
            <a:r>
              <a:rPr lang="ja-JP" altLang="en-US" dirty="0"/>
              <a:t>の背景や仕組みを</a:t>
            </a:r>
            <a:r>
              <a:rPr lang="ja-JP" altLang="en-US" dirty="0" smtClean="0"/>
              <a:t>理解します。</a:t>
            </a:r>
            <a:endParaRPr lang="en-US" altLang="ja-JP" dirty="0"/>
          </a:p>
          <a:p>
            <a:endParaRPr lang="en-US" altLang="ja-JP" dirty="0" smtClean="0"/>
          </a:p>
          <a:p>
            <a:r>
              <a:rPr lang="ja-JP" altLang="en-US" dirty="0" smtClean="0"/>
              <a:t>そして、社会的事象の特色や相互の関連、意味を多角的に考える段階です。単元の中心的な役割を担うことが多くあります。</a:t>
            </a:r>
            <a:endParaRPr lang="en-US" altLang="ja-JP" dirty="0"/>
          </a:p>
          <a:p>
            <a:endParaRPr lang="en-US" altLang="ja-JP" dirty="0" smtClean="0"/>
          </a:p>
          <a:p>
            <a:r>
              <a:rPr lang="ja-JP" altLang="en-US" dirty="0" smtClean="0"/>
              <a:t>４つ目は、社会に見られる課題を把握して</a:t>
            </a:r>
            <a:r>
              <a:rPr lang="en-US" altLang="ja-JP" dirty="0" smtClean="0"/>
              <a:t>(</a:t>
            </a:r>
            <a:r>
              <a:rPr lang="ja-JP" altLang="en-US" dirty="0" smtClean="0"/>
              <a:t>中学校では、課題の解決に向けて）、その解決に向けて社会への関わり方を選択・判断する段階です。単元によっては、位置付かないこともあります。</a:t>
            </a:r>
            <a:endParaRPr lang="en-US" altLang="ja-JP" dirty="0" smtClean="0"/>
          </a:p>
          <a:p>
            <a:endParaRPr lang="en-US" altLang="ja-JP" dirty="0" smtClean="0"/>
          </a:p>
          <a:p>
            <a:r>
              <a:rPr lang="ja-JP" altLang="en-US" dirty="0" smtClean="0"/>
              <a:t>最後</a:t>
            </a:r>
            <a:r>
              <a:rPr lang="ja-JP" altLang="en-US" dirty="0"/>
              <a:t>に</a:t>
            </a:r>
            <a:r>
              <a:rPr lang="ja-JP" altLang="en-US" dirty="0" smtClean="0"/>
              <a:t>、考えたことや選択・判断したことを適切に表現する</a:t>
            </a:r>
            <a:r>
              <a:rPr lang="en-US" altLang="ja-JP" dirty="0" smtClean="0"/>
              <a:t>(</a:t>
            </a:r>
            <a:r>
              <a:rPr lang="ja-JP" altLang="en-US" dirty="0" smtClean="0"/>
              <a:t>中学校では、思考・判断したことを説明したり、それらを基に議論したりする）段階です。単元の学習のまとめとなる段階です。</a:t>
            </a:r>
            <a:endParaRPr lang="en-US" altLang="ja-JP" dirty="0"/>
          </a:p>
          <a:p>
            <a:endParaRPr lang="en-US" altLang="ja-JP" dirty="0" smtClean="0"/>
          </a:p>
          <a:p>
            <a:r>
              <a:rPr lang="ja-JP" altLang="en-US" dirty="0" smtClean="0"/>
              <a:t>このような単位時間当たりの役割を踏まえながら単元</a:t>
            </a:r>
            <a:r>
              <a:rPr lang="ja-JP" altLang="en-US" dirty="0"/>
              <a:t>構成を行います</a:t>
            </a:r>
            <a:r>
              <a:rPr lang="ja-JP" altLang="en-US" dirty="0" smtClean="0"/>
              <a:t>。</a:t>
            </a:r>
            <a:endParaRPr lang="ja-JP" altLang="en-US" dirty="0"/>
          </a:p>
        </p:txBody>
      </p:sp>
      <p:sp>
        <p:nvSpPr>
          <p:cNvPr id="4" name="スライド番号プレースホルダー 3"/>
          <p:cNvSpPr>
            <a:spLocks noGrp="1"/>
          </p:cNvSpPr>
          <p:nvPr>
            <p:ph type="sldNum" sz="quarter" idx="5"/>
          </p:nvPr>
        </p:nvSpPr>
        <p:spPr/>
        <p:txBody>
          <a:bodyPr/>
          <a:lstStyle/>
          <a:p>
            <a:fld id="{543D6298-42D8-4458-B149-E6C4DAC6E752}" type="slidenum">
              <a:rPr kumimoji="1" lang="ja-JP" altLang="en-US" smtClean="0"/>
              <a:t>16</a:t>
            </a:fld>
            <a:endParaRPr kumimoji="1" lang="ja-JP" altLang="en-US"/>
          </a:p>
        </p:txBody>
      </p:sp>
    </p:spTree>
    <p:extLst>
      <p:ext uri="{BB962C8B-B14F-4D97-AF65-F5344CB8AC3E}">
        <p14:creationId xmlns:p14="http://schemas.microsoft.com/office/powerpoint/2010/main" val="208081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これで、社会科の授業づくり</a:t>
            </a:r>
            <a:r>
              <a:rPr kumimoji="1" lang="ja-JP" altLang="en-US" dirty="0" smtClean="0"/>
              <a:t>「単元の構想」</a:t>
            </a:r>
            <a:r>
              <a:rPr kumimoji="1" lang="ja-JP" altLang="en-US" dirty="0"/>
              <a:t>の説明を終わります。</a:t>
            </a:r>
          </a:p>
        </p:txBody>
      </p:sp>
      <p:sp>
        <p:nvSpPr>
          <p:cNvPr id="4" name="スライド番号プレースホルダー 3"/>
          <p:cNvSpPr>
            <a:spLocks noGrp="1"/>
          </p:cNvSpPr>
          <p:nvPr>
            <p:ph type="sldNum" sz="quarter" idx="5"/>
          </p:nvPr>
        </p:nvSpPr>
        <p:spPr/>
        <p:txBody>
          <a:bodyPr/>
          <a:lstStyle/>
          <a:p>
            <a:fld id="{811D265A-0AAD-4D4A-B33F-4F56816162F2}" type="slidenum">
              <a:rPr kumimoji="1" lang="ja-JP" altLang="en-US" smtClean="0"/>
              <a:t>17</a:t>
            </a:fld>
            <a:endParaRPr kumimoji="1" lang="ja-JP" altLang="en-US"/>
          </a:p>
        </p:txBody>
      </p:sp>
    </p:spTree>
    <p:extLst>
      <p:ext uri="{BB962C8B-B14F-4D97-AF65-F5344CB8AC3E}">
        <p14:creationId xmlns:p14="http://schemas.microsoft.com/office/powerpoint/2010/main" val="1325932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単元の構想について大きく２つのことから説明します</a:t>
            </a:r>
            <a:r>
              <a:rPr lang="ja-JP" altLang="en-US" dirty="0" smtClean="0"/>
              <a:t>。</a:t>
            </a:r>
            <a:endParaRPr lang="en-US" altLang="ja-JP" dirty="0" smtClean="0"/>
          </a:p>
          <a:p>
            <a:endParaRPr lang="en-US" altLang="ja-JP" dirty="0"/>
          </a:p>
          <a:p>
            <a:r>
              <a:rPr lang="ja-JP" altLang="en-US" dirty="0"/>
              <a:t>１つ目は、学習指導</a:t>
            </a:r>
            <a:r>
              <a:rPr lang="ja-JP" altLang="en-US" dirty="0" smtClean="0"/>
              <a:t>要領の内容を理解することです。</a:t>
            </a:r>
            <a:endParaRPr lang="en-US" altLang="ja-JP" dirty="0"/>
          </a:p>
          <a:p>
            <a:endParaRPr lang="en-US" altLang="ja-JP" dirty="0" smtClean="0"/>
          </a:p>
          <a:p>
            <a:r>
              <a:rPr lang="en-US" altLang="ja-JP" dirty="0" smtClean="0"/>
              <a:t>2</a:t>
            </a:r>
            <a:r>
              <a:rPr lang="ja-JP" altLang="en-US" dirty="0"/>
              <a:t>つ目に、</a:t>
            </a:r>
            <a:r>
              <a:rPr lang="ja-JP" altLang="en-US" dirty="0" smtClean="0"/>
              <a:t>単元構成の進め方を考えることに</a:t>
            </a:r>
            <a:r>
              <a:rPr lang="ja-JP" altLang="en-US" dirty="0"/>
              <a:t>ついてです。</a:t>
            </a:r>
            <a:endParaRPr lang="en-US" altLang="ja-JP" dirty="0"/>
          </a:p>
        </p:txBody>
      </p:sp>
      <p:sp>
        <p:nvSpPr>
          <p:cNvPr id="4" name="スライド番号プレースホルダー 3"/>
          <p:cNvSpPr>
            <a:spLocks noGrp="1"/>
          </p:cNvSpPr>
          <p:nvPr>
            <p:ph type="sldNum" sz="quarter" idx="5"/>
          </p:nvPr>
        </p:nvSpPr>
        <p:spPr/>
        <p:txBody>
          <a:bodyPr/>
          <a:lstStyle/>
          <a:p>
            <a:fld id="{749C1A20-3115-478E-B08D-3B065653C1A6}" type="slidenum">
              <a:rPr kumimoji="1" lang="ja-JP" altLang="en-US" smtClean="0"/>
              <a:t>2</a:t>
            </a:fld>
            <a:endParaRPr kumimoji="1" lang="ja-JP" altLang="en-US"/>
          </a:p>
        </p:txBody>
      </p:sp>
    </p:spTree>
    <p:extLst>
      <p:ext uri="{BB962C8B-B14F-4D97-AF65-F5344CB8AC3E}">
        <p14:creationId xmlns:p14="http://schemas.microsoft.com/office/powerpoint/2010/main" val="1139383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まず、学習指導要領の内容を理解することについてです。</a:t>
            </a:r>
            <a:endParaRPr lang="en-US" altLang="ja-JP" dirty="0" smtClean="0"/>
          </a:p>
          <a:p>
            <a:endParaRPr lang="en-US" altLang="ja-JP" dirty="0" smtClean="0"/>
          </a:p>
          <a:p>
            <a:r>
              <a:rPr lang="ja-JP" altLang="en-US" dirty="0" smtClean="0"/>
              <a:t>学習</a:t>
            </a:r>
            <a:r>
              <a:rPr lang="ja-JP" altLang="en-US" dirty="0"/>
              <a:t>指導</a:t>
            </a:r>
            <a:r>
              <a:rPr lang="ja-JP" altLang="en-US" dirty="0" smtClean="0"/>
              <a:t>要領は、その読み方を理解すると、</a:t>
            </a:r>
            <a:r>
              <a:rPr lang="ja-JP" altLang="en-US" dirty="0"/>
              <a:t>単元でどのようなことをどのように学べばよいのかイメージできるようになります。</a:t>
            </a:r>
            <a:endParaRPr lang="en-US" altLang="ja-JP" dirty="0"/>
          </a:p>
          <a:p>
            <a:endParaRPr lang="en-US" altLang="ja-JP" dirty="0" smtClean="0"/>
          </a:p>
          <a:p>
            <a:r>
              <a:rPr lang="ja-JP" altLang="en-US" dirty="0" smtClean="0"/>
              <a:t>でも</a:t>
            </a:r>
            <a:r>
              <a:rPr lang="ja-JP" altLang="en-US" dirty="0"/>
              <a:t>、</a:t>
            </a:r>
            <a:r>
              <a:rPr lang="ja-JP" altLang="en-US" dirty="0" smtClean="0"/>
              <a:t>どのように読むとよいの</a:t>
            </a:r>
            <a:r>
              <a:rPr lang="ja-JP" altLang="en-US" dirty="0"/>
              <a:t>でしょうか。</a:t>
            </a:r>
            <a:endParaRPr lang="en-US" altLang="ja-JP" dirty="0"/>
          </a:p>
          <a:p>
            <a:endParaRPr lang="en-US" altLang="ja-JP" dirty="0" smtClean="0"/>
          </a:p>
          <a:p>
            <a:r>
              <a:rPr lang="ja-JP" altLang="en-US" dirty="0" smtClean="0"/>
              <a:t>一見すると、難しい</a:t>
            </a:r>
            <a:r>
              <a:rPr lang="ja-JP" altLang="en-US" dirty="0"/>
              <a:t>言葉が並んで</a:t>
            </a:r>
            <a:r>
              <a:rPr lang="ja-JP" altLang="en-US" dirty="0" smtClean="0"/>
              <a:t>いるかもしれませんが、文章</a:t>
            </a:r>
            <a:r>
              <a:rPr lang="ja-JP" altLang="en-US" dirty="0"/>
              <a:t>の構造が分かると、単元の学習のイメージをもつことができます。</a:t>
            </a:r>
            <a:endParaRPr lang="en-US" altLang="ja-JP" dirty="0"/>
          </a:p>
        </p:txBody>
      </p:sp>
      <p:sp>
        <p:nvSpPr>
          <p:cNvPr id="4" name="スライド番号プレースホルダー 3"/>
          <p:cNvSpPr>
            <a:spLocks noGrp="1"/>
          </p:cNvSpPr>
          <p:nvPr>
            <p:ph type="sldNum" sz="quarter" idx="5"/>
          </p:nvPr>
        </p:nvSpPr>
        <p:spPr/>
        <p:txBody>
          <a:bodyPr/>
          <a:lstStyle/>
          <a:p>
            <a:fld id="{749C1A20-3115-478E-B08D-3B065653C1A6}" type="slidenum">
              <a:rPr kumimoji="1" lang="ja-JP" altLang="en-US" smtClean="0"/>
              <a:t>3</a:t>
            </a:fld>
            <a:endParaRPr kumimoji="1" lang="ja-JP" altLang="en-US"/>
          </a:p>
        </p:txBody>
      </p:sp>
    </p:spTree>
    <p:extLst>
      <p:ext uri="{BB962C8B-B14F-4D97-AF65-F5344CB8AC3E}">
        <p14:creationId xmlns:p14="http://schemas.microsoft.com/office/powerpoint/2010/main" val="1931787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学習</a:t>
            </a:r>
            <a:r>
              <a:rPr lang="ja-JP" altLang="en-US" dirty="0"/>
              <a:t>指導要領の第</a:t>
            </a:r>
            <a:r>
              <a:rPr lang="en-US" altLang="ja-JP" dirty="0"/>
              <a:t>3</a:t>
            </a:r>
            <a:r>
              <a:rPr lang="ja-JP" altLang="en-US" dirty="0"/>
              <a:t>章には</a:t>
            </a:r>
            <a:r>
              <a:rPr lang="ja-JP" altLang="en-US" dirty="0" smtClean="0"/>
              <a:t>、主に４つ</a:t>
            </a:r>
            <a:r>
              <a:rPr lang="en-US" altLang="ja-JP" dirty="0" smtClean="0"/>
              <a:t>b</a:t>
            </a:r>
            <a:r>
              <a:rPr lang="ja-JP" altLang="en-US" dirty="0" smtClean="0"/>
              <a:t>の内容が記載されています。</a:t>
            </a:r>
            <a:endParaRPr lang="en-US" altLang="ja-JP" dirty="0" smtClean="0"/>
          </a:p>
          <a:p>
            <a:endParaRPr lang="en-US" altLang="ja-JP" dirty="0"/>
          </a:p>
          <a:p>
            <a:r>
              <a:rPr lang="ja-JP" altLang="en-US" dirty="0" smtClean="0"/>
              <a:t>１つ目は、育成すべき資質・能力です。その内容において、「何ができるようになるか」という点です。</a:t>
            </a:r>
            <a:endParaRPr lang="en-US" altLang="ja-JP" dirty="0" smtClean="0"/>
          </a:p>
          <a:p>
            <a:endParaRPr lang="en-US" altLang="ja-JP" dirty="0" smtClean="0"/>
          </a:p>
          <a:p>
            <a:r>
              <a:rPr lang="ja-JP" altLang="en-US" dirty="0" smtClean="0"/>
              <a:t>２つ目は、理解すべき内容です。つまり、「何を学ぶか」という点です。</a:t>
            </a:r>
            <a:endParaRPr lang="en-US" altLang="ja-JP" dirty="0" smtClean="0"/>
          </a:p>
          <a:p>
            <a:endParaRPr lang="en-US" altLang="ja-JP" dirty="0" smtClean="0"/>
          </a:p>
          <a:p>
            <a:r>
              <a:rPr lang="ja-JP" altLang="en-US" dirty="0" smtClean="0"/>
              <a:t>３つ目は、指導の方法です。「どのように学ぶか」という点で、教師側から捉えると、どのような指導を進めるかということになります。</a:t>
            </a:r>
            <a:endParaRPr lang="en-US" altLang="ja-JP" dirty="0"/>
          </a:p>
          <a:p>
            <a:endParaRPr lang="en-US" altLang="ja-JP" dirty="0" smtClean="0"/>
          </a:p>
          <a:p>
            <a:r>
              <a:rPr lang="ja-JP" altLang="en-US" dirty="0" smtClean="0"/>
              <a:t>４つ目は、内容の取扱いです。その内容を取り上げる際に、留意すべきことは何かという点になります。</a:t>
            </a:r>
            <a:endParaRPr lang="en-US" altLang="ja-JP" dirty="0"/>
          </a:p>
        </p:txBody>
      </p:sp>
      <p:sp>
        <p:nvSpPr>
          <p:cNvPr id="4" name="スライド番号プレースホルダー 3"/>
          <p:cNvSpPr>
            <a:spLocks noGrp="1"/>
          </p:cNvSpPr>
          <p:nvPr>
            <p:ph type="sldNum" sz="quarter" idx="5"/>
          </p:nvPr>
        </p:nvSpPr>
        <p:spPr/>
        <p:txBody>
          <a:bodyPr/>
          <a:lstStyle/>
          <a:p>
            <a:fld id="{749C1A20-3115-478E-B08D-3B065653C1A6}" type="slidenum">
              <a:rPr kumimoji="1" lang="ja-JP" altLang="en-US" smtClean="0"/>
              <a:t>4</a:t>
            </a:fld>
            <a:endParaRPr kumimoji="1" lang="ja-JP" altLang="en-US"/>
          </a:p>
        </p:txBody>
      </p:sp>
    </p:spTree>
    <p:extLst>
      <p:ext uri="{BB962C8B-B14F-4D97-AF65-F5344CB8AC3E}">
        <p14:creationId xmlns:p14="http://schemas.microsoft.com/office/powerpoint/2010/main" val="4032278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そして、育成すべき資質・能力については、「～に着目して、調べ、考え、表現することを通して理解する」という文章の構造で統一されています。</a:t>
            </a:r>
            <a:endParaRPr lang="en-US" altLang="ja-JP" dirty="0" smtClean="0"/>
          </a:p>
          <a:p>
            <a:endParaRPr lang="en-US" altLang="ja-JP" dirty="0" smtClean="0"/>
          </a:p>
          <a:p>
            <a:r>
              <a:rPr lang="ja-JP" altLang="en-US" dirty="0" smtClean="0"/>
              <a:t>例えば、学習指導要領における学習内容をアルファベットの</a:t>
            </a:r>
            <a:r>
              <a:rPr lang="en-US" altLang="ja-JP" dirty="0" smtClean="0"/>
              <a:t>A~G</a:t>
            </a:r>
            <a:r>
              <a:rPr lang="ja-JP" altLang="en-US" dirty="0" smtClean="0"/>
              <a:t>に置き換えてみます。</a:t>
            </a:r>
            <a:endParaRPr lang="en-US" altLang="ja-JP" dirty="0" smtClean="0"/>
          </a:p>
          <a:p>
            <a:endParaRPr lang="en-US" altLang="ja-JP" dirty="0" smtClean="0"/>
          </a:p>
          <a:p>
            <a:r>
              <a:rPr lang="ja-JP" altLang="en-US" dirty="0" smtClean="0"/>
              <a:t>この</a:t>
            </a:r>
            <a:r>
              <a:rPr lang="ja-JP" altLang="en-US" dirty="0"/>
              <a:t>まま読むと理解しづらいですが、文の構造を並び替えてみると</a:t>
            </a:r>
            <a:r>
              <a:rPr lang="ja-JP" altLang="en-US" dirty="0" smtClean="0"/>
              <a:t>、単元</a:t>
            </a:r>
            <a:r>
              <a:rPr lang="ja-JP" altLang="en-US" dirty="0"/>
              <a:t>でどのようなことを学習するのかがイメージしやすくなります</a:t>
            </a:r>
            <a:r>
              <a:rPr lang="ja-JP" altLang="en-US" dirty="0" smtClean="0"/>
              <a:t>。</a:t>
            </a:r>
            <a:endParaRPr lang="ja-JP" altLang="en-US" dirty="0"/>
          </a:p>
        </p:txBody>
      </p:sp>
      <p:sp>
        <p:nvSpPr>
          <p:cNvPr id="4" name="スライド番号プレースホルダー 3"/>
          <p:cNvSpPr>
            <a:spLocks noGrp="1"/>
          </p:cNvSpPr>
          <p:nvPr>
            <p:ph type="sldNum" sz="quarter" idx="5"/>
          </p:nvPr>
        </p:nvSpPr>
        <p:spPr/>
        <p:txBody>
          <a:bodyPr/>
          <a:lstStyle/>
          <a:p>
            <a:fld id="{749C1A20-3115-478E-B08D-3B065653C1A6}" type="slidenum">
              <a:rPr kumimoji="1" lang="ja-JP" altLang="en-US" smtClean="0"/>
              <a:t>5</a:t>
            </a:fld>
            <a:endParaRPr kumimoji="1" lang="ja-JP" altLang="en-US"/>
          </a:p>
        </p:txBody>
      </p:sp>
    </p:spTree>
    <p:extLst>
      <p:ext uri="{BB962C8B-B14F-4D97-AF65-F5344CB8AC3E}">
        <p14:creationId xmlns:p14="http://schemas.microsoft.com/office/powerpoint/2010/main" val="2996284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並び変えてみる</a:t>
            </a:r>
            <a:r>
              <a:rPr lang="ja-JP" altLang="en-US" dirty="0"/>
              <a:t>と</a:t>
            </a:r>
            <a:r>
              <a:rPr lang="ja-JP" altLang="en-US" dirty="0" smtClean="0"/>
              <a:t>、内容のまとまりとして、このような学習を進めるということがイメージできます</a:t>
            </a:r>
            <a:r>
              <a:rPr lang="ja-JP" altLang="en-US" dirty="0"/>
              <a:t>。</a:t>
            </a:r>
          </a:p>
        </p:txBody>
      </p:sp>
      <p:sp>
        <p:nvSpPr>
          <p:cNvPr id="4" name="スライド番号プレースホルダー 3"/>
          <p:cNvSpPr>
            <a:spLocks noGrp="1"/>
          </p:cNvSpPr>
          <p:nvPr>
            <p:ph type="sldNum" sz="quarter" idx="5"/>
          </p:nvPr>
        </p:nvSpPr>
        <p:spPr/>
        <p:txBody>
          <a:bodyPr/>
          <a:lstStyle/>
          <a:p>
            <a:fld id="{749C1A20-3115-478E-B08D-3B065653C1A6}" type="slidenum">
              <a:rPr kumimoji="1" lang="ja-JP" altLang="en-US" smtClean="0"/>
              <a:t>6</a:t>
            </a:fld>
            <a:endParaRPr kumimoji="1" lang="ja-JP" altLang="en-US"/>
          </a:p>
        </p:txBody>
      </p:sp>
    </p:spTree>
    <p:extLst>
      <p:ext uri="{BB962C8B-B14F-4D97-AF65-F5344CB8AC3E}">
        <p14:creationId xmlns:p14="http://schemas.microsoft.com/office/powerpoint/2010/main" val="2471568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例えば、</a:t>
            </a:r>
            <a:r>
              <a:rPr lang="en-US" altLang="ja-JP" dirty="0"/>
              <a:t>3</a:t>
            </a:r>
            <a:r>
              <a:rPr lang="ja-JP" altLang="en-US" dirty="0"/>
              <a:t>年生の身近な地域や市町村の様子についてこのように示されています</a:t>
            </a:r>
            <a:r>
              <a:rPr lang="ja-JP" altLang="en-US" dirty="0" smtClean="0"/>
              <a:t>。</a:t>
            </a:r>
            <a:endParaRPr lang="en-US" altLang="ja-JP" dirty="0" smtClean="0"/>
          </a:p>
          <a:p>
            <a:endParaRPr lang="en-US" altLang="ja-JP" dirty="0" smtClean="0"/>
          </a:p>
          <a:p>
            <a:r>
              <a:rPr lang="ja-JP" altLang="en-US" dirty="0" smtClean="0"/>
              <a:t>先ほどのように、並び替えてみましょう</a:t>
            </a:r>
            <a:r>
              <a:rPr lang="ja-JP" altLang="en-US" dirty="0"/>
              <a:t>。</a:t>
            </a:r>
          </a:p>
        </p:txBody>
      </p:sp>
      <p:sp>
        <p:nvSpPr>
          <p:cNvPr id="4" name="スライド番号プレースホルダー 3"/>
          <p:cNvSpPr>
            <a:spLocks noGrp="1"/>
          </p:cNvSpPr>
          <p:nvPr>
            <p:ph type="sldNum" sz="quarter" idx="5"/>
          </p:nvPr>
        </p:nvSpPr>
        <p:spPr/>
        <p:txBody>
          <a:bodyPr/>
          <a:lstStyle/>
          <a:p>
            <a:fld id="{749C1A20-3115-478E-B08D-3B065653C1A6}" type="slidenum">
              <a:rPr kumimoji="1" lang="ja-JP" altLang="en-US" smtClean="0"/>
              <a:t>7</a:t>
            </a:fld>
            <a:endParaRPr kumimoji="1" lang="ja-JP" altLang="en-US"/>
          </a:p>
        </p:txBody>
      </p:sp>
    </p:spTree>
    <p:extLst>
      <p:ext uri="{BB962C8B-B14F-4D97-AF65-F5344CB8AC3E}">
        <p14:creationId xmlns:p14="http://schemas.microsoft.com/office/powerpoint/2010/main" val="502638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このようになります。身近な地域や市の様子の単元で学習することがイメージできますね</a:t>
            </a:r>
            <a:r>
              <a:rPr lang="ja-JP" altLang="en-US" dirty="0" smtClean="0"/>
              <a:t>。</a:t>
            </a:r>
            <a:endParaRPr lang="en-US" altLang="ja-JP" dirty="0" smtClean="0"/>
          </a:p>
          <a:p>
            <a:endParaRPr lang="en-US" altLang="ja-JP" dirty="0"/>
          </a:p>
          <a:p>
            <a:r>
              <a:rPr lang="ja-JP" altLang="en-US" dirty="0"/>
              <a:t>では、もう少し</a:t>
            </a:r>
            <a:r>
              <a:rPr lang="ja-JP" altLang="en-US" dirty="0" smtClean="0"/>
              <a:t>詳しく見てみましょう</a:t>
            </a:r>
            <a:r>
              <a:rPr lang="ja-JP" altLang="en-US" dirty="0"/>
              <a:t>。</a:t>
            </a:r>
            <a:endParaRPr lang="en-US" altLang="ja-JP" dirty="0"/>
          </a:p>
          <a:p>
            <a:endParaRPr lang="en-US" altLang="ja-JP" dirty="0" smtClean="0"/>
          </a:p>
          <a:p>
            <a:r>
              <a:rPr lang="ja-JP" altLang="en-US" dirty="0" smtClean="0"/>
              <a:t>例えば、この内容に関する記載事項には、都道府県内</a:t>
            </a:r>
            <a:r>
              <a:rPr lang="ja-JP" altLang="en-US" dirty="0"/>
              <a:t>における市の位置、市の地形や土地利用、交通の広がり、市役所など主な公共施設の場所と働き、古くから残る建造物の分布などに着目して、とあります。</a:t>
            </a:r>
            <a:endParaRPr lang="en-US" altLang="ja-JP" dirty="0"/>
          </a:p>
          <a:p>
            <a:endParaRPr lang="en-US" altLang="ja-JP" dirty="0" smtClean="0"/>
          </a:p>
          <a:p>
            <a:r>
              <a:rPr lang="ja-JP" altLang="en-US" dirty="0" smtClean="0"/>
              <a:t>では、「市</a:t>
            </a:r>
            <a:r>
              <a:rPr lang="ja-JP" altLang="en-US" dirty="0"/>
              <a:t>の地形に着目</a:t>
            </a:r>
            <a:r>
              <a:rPr lang="ja-JP" altLang="en-US" dirty="0" smtClean="0"/>
              <a:t>する」と</a:t>
            </a:r>
            <a:r>
              <a:rPr lang="ja-JP" altLang="en-US" dirty="0"/>
              <a:t>は</a:t>
            </a:r>
            <a:r>
              <a:rPr lang="ja-JP" altLang="en-US" dirty="0" smtClean="0"/>
              <a:t>どのようなことでしょうか。</a:t>
            </a:r>
            <a:endParaRPr lang="en-US" altLang="ja-JP" dirty="0" smtClean="0"/>
          </a:p>
          <a:p>
            <a:endParaRPr lang="en-US" altLang="ja-JP" dirty="0" smtClean="0"/>
          </a:p>
          <a:p>
            <a:r>
              <a:rPr lang="ja-JP" altLang="en-US" dirty="0" smtClean="0"/>
              <a:t>そうした、語句の意味についても、学習指導要領解説には示されています。</a:t>
            </a:r>
            <a:endParaRPr lang="ja-JP" altLang="en-US" dirty="0"/>
          </a:p>
        </p:txBody>
      </p:sp>
      <p:sp>
        <p:nvSpPr>
          <p:cNvPr id="4" name="スライド番号プレースホルダー 3"/>
          <p:cNvSpPr>
            <a:spLocks noGrp="1"/>
          </p:cNvSpPr>
          <p:nvPr>
            <p:ph type="sldNum" sz="quarter" idx="5"/>
          </p:nvPr>
        </p:nvSpPr>
        <p:spPr/>
        <p:txBody>
          <a:bodyPr/>
          <a:lstStyle/>
          <a:p>
            <a:fld id="{749C1A20-3115-478E-B08D-3B065653C1A6}" type="slidenum">
              <a:rPr kumimoji="1" lang="ja-JP" altLang="en-US" smtClean="0"/>
              <a:t>8</a:t>
            </a:fld>
            <a:endParaRPr kumimoji="1" lang="ja-JP" altLang="en-US"/>
          </a:p>
        </p:txBody>
      </p:sp>
    </p:spTree>
    <p:extLst>
      <p:ext uri="{BB962C8B-B14F-4D97-AF65-F5344CB8AC3E}">
        <p14:creationId xmlns:p14="http://schemas.microsoft.com/office/powerpoint/2010/main" val="4285932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市の地形に着目するとは、土地の低いところや高いところ、広々と開けた土地や山々に囲まれた土地、川の流れているところや海に面したところなどの地形の様子について調べることであると記載されています</a:t>
            </a:r>
            <a:r>
              <a:rPr lang="ja-JP" altLang="en-US" dirty="0" smtClean="0"/>
              <a:t>。</a:t>
            </a:r>
            <a:endParaRPr lang="en-US" altLang="ja-JP" dirty="0" smtClean="0"/>
          </a:p>
          <a:p>
            <a:endParaRPr lang="en-US" altLang="ja-JP" dirty="0" smtClean="0"/>
          </a:p>
          <a:p>
            <a:r>
              <a:rPr lang="ja-JP" altLang="en-US" dirty="0" smtClean="0"/>
              <a:t>このように着目する中身について具体的に確認していきます。</a:t>
            </a:r>
            <a:endParaRPr lang="ja-JP" altLang="en-US" dirty="0"/>
          </a:p>
        </p:txBody>
      </p:sp>
      <p:sp>
        <p:nvSpPr>
          <p:cNvPr id="4" name="スライド番号プレースホルダー 3"/>
          <p:cNvSpPr>
            <a:spLocks noGrp="1"/>
          </p:cNvSpPr>
          <p:nvPr>
            <p:ph type="sldNum" sz="quarter" idx="5"/>
          </p:nvPr>
        </p:nvSpPr>
        <p:spPr/>
        <p:txBody>
          <a:bodyPr/>
          <a:lstStyle/>
          <a:p>
            <a:fld id="{749C1A20-3115-478E-B08D-3B065653C1A6}" type="slidenum">
              <a:rPr kumimoji="1" lang="ja-JP" altLang="en-US" smtClean="0"/>
              <a:t>9</a:t>
            </a:fld>
            <a:endParaRPr kumimoji="1" lang="ja-JP" altLang="en-US"/>
          </a:p>
        </p:txBody>
      </p:sp>
    </p:spTree>
    <p:extLst>
      <p:ext uri="{BB962C8B-B14F-4D97-AF65-F5344CB8AC3E}">
        <p14:creationId xmlns:p14="http://schemas.microsoft.com/office/powerpoint/2010/main" val="164749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723CD14-094A-488D-B98B-6B6250080A11}" type="datetimeFigureOut">
              <a:rPr kumimoji="1" lang="ja-JP" altLang="en-US" smtClean="0"/>
              <a:t>2023/3/24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99628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723CD14-094A-488D-B98B-6B6250080A11}" type="datetimeFigureOut">
              <a:rPr kumimoji="1" lang="ja-JP" altLang="en-US" smtClean="0"/>
              <a:t>2023/3/24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3336041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723CD14-094A-488D-B98B-6B6250080A11}" type="datetimeFigureOut">
              <a:rPr kumimoji="1" lang="ja-JP" altLang="en-US" smtClean="0"/>
              <a:t>2023/3/24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209798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723CD14-094A-488D-B98B-6B6250080A11}" type="datetimeFigureOut">
              <a:rPr kumimoji="1" lang="ja-JP" altLang="en-US" smtClean="0"/>
              <a:t>2023/3/24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1822957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723CD14-094A-488D-B98B-6B6250080A11}" type="datetimeFigureOut">
              <a:rPr kumimoji="1" lang="ja-JP" altLang="en-US" smtClean="0"/>
              <a:t>2023/3/24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1832655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723CD14-094A-488D-B98B-6B6250080A11}" type="datetimeFigureOut">
              <a:rPr kumimoji="1" lang="ja-JP" altLang="en-US" smtClean="0"/>
              <a:t>2023/3/24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1962801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723CD14-094A-488D-B98B-6B6250080A11}" type="datetimeFigureOut">
              <a:rPr kumimoji="1" lang="ja-JP" altLang="en-US" smtClean="0"/>
              <a:t>2023/3/24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167297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723CD14-094A-488D-B98B-6B6250080A11}" type="datetimeFigureOut">
              <a:rPr kumimoji="1" lang="ja-JP" altLang="en-US" smtClean="0"/>
              <a:t>2023/3/24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1227378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723CD14-094A-488D-B98B-6B6250080A11}" type="datetimeFigureOut">
              <a:rPr kumimoji="1" lang="ja-JP" altLang="en-US" smtClean="0"/>
              <a:t>2023/3/24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302737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723CD14-094A-488D-B98B-6B6250080A11}" type="datetimeFigureOut">
              <a:rPr kumimoji="1" lang="ja-JP" altLang="en-US" smtClean="0"/>
              <a:t>2023/3/24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101509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723CD14-094A-488D-B98B-6B6250080A11}" type="datetimeFigureOut">
              <a:rPr kumimoji="1" lang="ja-JP" altLang="en-US" smtClean="0"/>
              <a:t>2023/3/24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2955364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23CD14-094A-488D-B98B-6B6250080A11}" type="datetimeFigureOut">
              <a:rPr kumimoji="1" lang="ja-JP" altLang="en-US" smtClean="0"/>
              <a:t>2023/3/24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9835B8-C974-4904-B181-987FF3A4C3EA}" type="slidenum">
              <a:rPr kumimoji="1" lang="ja-JP" altLang="en-US" smtClean="0"/>
              <a:t>‹#›</a:t>
            </a:fld>
            <a:endParaRPr kumimoji="1" lang="ja-JP" altLang="en-US"/>
          </a:p>
        </p:txBody>
      </p:sp>
    </p:spTree>
    <p:extLst>
      <p:ext uri="{BB962C8B-B14F-4D97-AF65-F5344CB8AC3E}">
        <p14:creationId xmlns:p14="http://schemas.microsoft.com/office/powerpoint/2010/main" val="64430492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C721C2CF-ADFD-FE0E-483E-C9CF2A04E2A8}"/>
              </a:ext>
            </a:extLst>
          </p:cNvPr>
          <p:cNvSpPr txBox="1">
            <a:spLocks/>
          </p:cNvSpPr>
          <p:nvPr/>
        </p:nvSpPr>
        <p:spPr>
          <a:xfrm>
            <a:off x="0" y="1080122"/>
            <a:ext cx="12192000" cy="2960914"/>
          </a:xfrm>
          <a:prstGeom prst="rect">
            <a:avLst/>
          </a:prstGeom>
          <a:solidFill>
            <a:schemeClr val="bg2">
              <a:lumMod val="75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50000"/>
              </a:lnSpc>
            </a:pPr>
            <a:r>
              <a:rPr lang="ja-JP" altLang="en-US" u="sng" dirty="0">
                <a:solidFill>
                  <a:schemeClr val="bg1"/>
                </a:solidFill>
                <a:latin typeface="Meiryo" panose="020B0604030504040204" pitchFamily="34" charset="-128"/>
                <a:ea typeface="Meiryo" panose="020B0604030504040204" pitchFamily="34" charset="-128"/>
              </a:rPr>
              <a:t>社会科の授業づくり</a:t>
            </a:r>
            <a:r>
              <a:rPr lang="en-US" altLang="ja-JP" dirty="0">
                <a:solidFill>
                  <a:schemeClr val="bg1"/>
                </a:solidFill>
                <a:latin typeface="Meiryo" panose="020B0604030504040204" pitchFamily="34" charset="-128"/>
                <a:ea typeface="Meiryo" panose="020B0604030504040204" pitchFamily="34" charset="-128"/>
              </a:rPr>
              <a:t/>
            </a:r>
            <a:br>
              <a:rPr lang="en-US" altLang="ja-JP" dirty="0">
                <a:solidFill>
                  <a:schemeClr val="bg1"/>
                </a:solidFill>
                <a:latin typeface="Meiryo" panose="020B0604030504040204" pitchFamily="34" charset="-128"/>
                <a:ea typeface="Meiryo" panose="020B0604030504040204" pitchFamily="34" charset="-128"/>
              </a:rPr>
            </a:br>
            <a:r>
              <a:rPr lang="en-US" altLang="ja-JP" b="1" dirty="0">
                <a:solidFill>
                  <a:schemeClr val="bg1"/>
                </a:solidFill>
                <a:latin typeface="Meiryo" panose="020B0604030504040204" pitchFamily="34" charset="-128"/>
                <a:ea typeface="Meiryo" panose="020B0604030504040204" pitchFamily="34" charset="-128"/>
              </a:rPr>
              <a:t>〜</a:t>
            </a:r>
            <a:r>
              <a:rPr lang="ja-JP" altLang="en-US" b="1" dirty="0">
                <a:solidFill>
                  <a:schemeClr val="bg1"/>
                </a:solidFill>
                <a:latin typeface="Meiryo" panose="020B0604030504040204" pitchFamily="34" charset="-128"/>
                <a:ea typeface="Meiryo" panose="020B0604030504040204" pitchFamily="34" charset="-128"/>
              </a:rPr>
              <a:t>単元の構想</a:t>
            </a:r>
            <a:r>
              <a:rPr lang="en-US" altLang="ja-JP" b="1" dirty="0">
                <a:solidFill>
                  <a:schemeClr val="bg1"/>
                </a:solidFill>
                <a:latin typeface="Meiryo" panose="020B0604030504040204" pitchFamily="34" charset="-128"/>
                <a:ea typeface="Meiryo" panose="020B0604030504040204" pitchFamily="34" charset="-128"/>
              </a:rPr>
              <a:t>〜</a:t>
            </a:r>
            <a:endParaRPr lang="ja-JP" altLang="en-US" b="1" dirty="0">
              <a:solidFill>
                <a:schemeClr val="bg1"/>
              </a:solidFill>
              <a:latin typeface="Meiryo" panose="020B0604030504040204" pitchFamily="34" charset="-128"/>
              <a:ea typeface="Meiryo" panose="020B0604030504040204" pitchFamily="34" charset="-128"/>
            </a:endParaRPr>
          </a:p>
        </p:txBody>
      </p:sp>
      <p:sp>
        <p:nvSpPr>
          <p:cNvPr id="8" name="テキスト ボックス 7">
            <a:extLst>
              <a:ext uri="{FF2B5EF4-FFF2-40B4-BE49-F238E27FC236}">
                <a16:creationId xmlns:a16="http://schemas.microsoft.com/office/drawing/2014/main" id="{7B405B62-2969-ED93-96D9-CCC3BFF12D5B}"/>
              </a:ext>
            </a:extLst>
          </p:cNvPr>
          <p:cNvSpPr txBox="1"/>
          <p:nvPr/>
        </p:nvSpPr>
        <p:spPr>
          <a:xfrm>
            <a:off x="4362192" y="5389955"/>
            <a:ext cx="3467616" cy="584775"/>
          </a:xfrm>
          <a:prstGeom prst="rect">
            <a:avLst/>
          </a:prstGeom>
          <a:noFill/>
        </p:spPr>
        <p:txBody>
          <a:bodyPr wrap="none" rtlCol="0">
            <a:spAutoFit/>
          </a:bodyPr>
          <a:lstStyle/>
          <a:p>
            <a:r>
              <a:rPr kumimoji="1" lang="ja-JP" altLang="en-US" sz="3200" dirty="0">
                <a:solidFill>
                  <a:schemeClr val="tx1">
                    <a:lumMod val="75000"/>
                    <a:lumOff val="25000"/>
                  </a:schemeClr>
                </a:solidFill>
                <a:latin typeface="Meiryo" panose="020B0604030504040204" pitchFamily="34" charset="-128"/>
                <a:ea typeface="Meiryo" panose="020B0604030504040204" pitchFamily="34" charset="-128"/>
              </a:rPr>
              <a:t>岐阜県教育委員会</a:t>
            </a:r>
          </a:p>
        </p:txBody>
      </p:sp>
      <p:sp>
        <p:nvSpPr>
          <p:cNvPr id="4" name="テキスト ボックス 3">
            <a:extLst>
              <a:ext uri="{FF2B5EF4-FFF2-40B4-BE49-F238E27FC236}">
                <a16:creationId xmlns:a16="http://schemas.microsoft.com/office/drawing/2014/main" id="{7B405B62-2969-ED93-96D9-CCC3BFF12D5B}"/>
              </a:ext>
            </a:extLst>
          </p:cNvPr>
          <p:cNvSpPr txBox="1"/>
          <p:nvPr/>
        </p:nvSpPr>
        <p:spPr>
          <a:xfrm>
            <a:off x="5080337" y="5974730"/>
            <a:ext cx="2031325" cy="461665"/>
          </a:xfrm>
          <a:prstGeom prst="rect">
            <a:avLst/>
          </a:prstGeom>
          <a:noFill/>
        </p:spPr>
        <p:txBody>
          <a:bodyPr wrap="none" rtlCol="0">
            <a:spAutoFit/>
          </a:bodyPr>
          <a:lstStyle/>
          <a:p>
            <a:r>
              <a:rPr lang="ja-JP" altLang="en-US" sz="2400" dirty="0" smtClean="0">
                <a:solidFill>
                  <a:schemeClr val="tx1">
                    <a:lumMod val="75000"/>
                    <a:lumOff val="25000"/>
                  </a:schemeClr>
                </a:solidFill>
                <a:latin typeface="Meiryo" panose="020B0604030504040204" pitchFamily="34" charset="-128"/>
                <a:ea typeface="Meiryo" panose="020B0604030504040204" pitchFamily="34" charset="-128"/>
              </a:rPr>
              <a:t>令和５年３月</a:t>
            </a:r>
            <a:endParaRPr kumimoji="1" lang="ja-JP" altLang="en-US" sz="2400" dirty="0">
              <a:solidFill>
                <a:schemeClr val="tx1">
                  <a:lumMod val="75000"/>
                  <a:lumOff val="25000"/>
                </a:schemeClr>
              </a:solidFill>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2337714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EDBE8A31-D136-4094-8FD6-F4A1E327A9E9}"/>
              </a:ext>
            </a:extLst>
          </p:cNvPr>
          <p:cNvSpPr txBox="1"/>
          <p:nvPr/>
        </p:nvSpPr>
        <p:spPr>
          <a:xfrm>
            <a:off x="458203" y="1279058"/>
            <a:ext cx="11128332" cy="3108543"/>
          </a:xfrm>
          <a:prstGeom prst="rect">
            <a:avLst/>
          </a:prstGeom>
          <a:solidFill>
            <a:schemeClr val="bg1"/>
          </a:solidFill>
          <a:ln>
            <a:solidFill>
              <a:schemeClr val="tx1"/>
            </a:solidFill>
          </a:ln>
        </p:spPr>
        <p:txBody>
          <a:bodyPr wrap="square">
            <a:spAutoFit/>
          </a:bodyPr>
          <a:lstStyle/>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（内容の取扱い）</a:t>
            </a:r>
            <a:endPar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(1)</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　内容の</a:t>
            </a:r>
            <a:r>
              <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(1</a:t>
            </a:r>
            <a:r>
              <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に</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ついては、次のとおり取り扱う</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もの</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とする。</a:t>
            </a:r>
          </a:p>
          <a:p>
            <a:pPr marL="1081088" indent="-1081088"/>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ア　学年の導入で扱うこととし、ア</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の</a:t>
            </a:r>
            <a:r>
              <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ｱ</a:t>
            </a:r>
            <a:r>
              <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について</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は、「自分たちの市」に重点を置くよう配慮</a:t>
            </a:r>
            <a:r>
              <a:rPr lang="ja-JP" altLang="en-US" sz="2800" smtClean="0">
                <a:solidFill>
                  <a:schemeClr val="tx1">
                    <a:lumMod val="75000"/>
                    <a:lumOff val="25000"/>
                  </a:schemeClr>
                </a:solidFill>
                <a:latin typeface="メイリオ" panose="020B0604030504040204" pitchFamily="50" charset="-128"/>
                <a:ea typeface="メイリオ" panose="020B0604030504040204" pitchFamily="50" charset="-128"/>
              </a:rPr>
              <a:t>する</a:t>
            </a:r>
            <a:r>
              <a:rPr lang="ja-JP" altLang="en-US" sz="2800" smtClean="0">
                <a:solidFill>
                  <a:schemeClr val="tx1">
                    <a:lumMod val="75000"/>
                    <a:lumOff val="25000"/>
                  </a:schemeClr>
                </a:solidFill>
                <a:latin typeface="メイリオ" panose="020B0604030504040204" pitchFamily="50" charset="-128"/>
                <a:ea typeface="メイリオ" panose="020B0604030504040204" pitchFamily="50" charset="-128"/>
              </a:rPr>
              <a:t>こと。</a:t>
            </a:r>
            <a:endPar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endParaRPr>
          </a:p>
          <a:p>
            <a:pPr marL="1081088" indent="-1081088"/>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イ　ア</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の</a:t>
            </a:r>
            <a:r>
              <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ｲ</a:t>
            </a:r>
            <a:r>
              <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に</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ついては、「白地図などに</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まとめる</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」際に、教科書用図書「地図」（以下第２章</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第２節</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において「地図帳」という。）を参照し、</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方位</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や主な地図記号について扱うこと。</a:t>
            </a:r>
          </a:p>
        </p:txBody>
      </p:sp>
      <p:sp>
        <p:nvSpPr>
          <p:cNvPr id="5" name="正方形/長方形 4"/>
          <p:cNvSpPr/>
          <p:nvPr/>
        </p:nvSpPr>
        <p:spPr>
          <a:xfrm>
            <a:off x="1902208" y="4583446"/>
            <a:ext cx="9684327" cy="377819"/>
          </a:xfrm>
          <a:prstGeom prst="rect">
            <a:avLst/>
          </a:prstGeom>
        </p:spPr>
        <p:txBody>
          <a:bodyPr wrap="square">
            <a:spAutoFit/>
          </a:bodyPr>
          <a:lstStyle/>
          <a:p>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小学校学習指導</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rPr>
              <a:t>要領（平成２９年告示）解説</a:t>
            </a: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　社会編　</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rPr>
              <a:t>第３章第１節　２　第３学年の内容</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09859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DB0BE-9F47-B8CC-CAF7-6F3AFDFCBF81}"/>
              </a:ext>
            </a:extLst>
          </p:cNvPr>
          <p:cNvSpPr txBox="1"/>
          <p:nvPr/>
        </p:nvSpPr>
        <p:spPr>
          <a:xfrm>
            <a:off x="0" y="5369"/>
            <a:ext cx="12192000" cy="720000"/>
          </a:xfrm>
          <a:prstGeom prst="rect">
            <a:avLst/>
          </a:prstGeom>
          <a:solidFill>
            <a:schemeClr val="accent1"/>
          </a:solidFill>
        </p:spPr>
        <p:txBody>
          <a:bodyPr wrap="square" rtlCol="0" anchor="ctr" anchorCtr="0">
            <a:noAutofit/>
          </a:bodyPr>
          <a:lstStyle/>
          <a:p>
            <a:pPr algn="ctr"/>
            <a:r>
              <a:rPr kumimoji="1" lang="ja-JP" altLang="en-US" sz="4000" b="1" dirty="0">
                <a:solidFill>
                  <a:schemeClr val="bg1"/>
                </a:solidFill>
                <a:latin typeface="メイリオ" panose="020B0604030504040204" pitchFamily="50" charset="-128"/>
                <a:ea typeface="メイリオ" panose="020B0604030504040204" pitchFamily="50" charset="-128"/>
              </a:rPr>
              <a:t>単元構造図の</a:t>
            </a:r>
            <a:r>
              <a:rPr kumimoji="1" lang="ja-JP" altLang="en-US" sz="4000" b="1" dirty="0" smtClean="0">
                <a:solidFill>
                  <a:schemeClr val="bg1"/>
                </a:solidFill>
                <a:latin typeface="メイリオ" panose="020B0604030504040204" pitchFamily="50" charset="-128"/>
                <a:ea typeface="メイリオ" panose="020B0604030504040204" pitchFamily="50" charset="-128"/>
              </a:rPr>
              <a:t>作成①</a:t>
            </a:r>
            <a:endParaRPr kumimoji="1" lang="ja-JP" altLang="en-US" sz="4000" b="1" dirty="0">
              <a:solidFill>
                <a:schemeClr val="bg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7CBC41EA-C428-246E-608B-010F93FD5668}"/>
              </a:ext>
            </a:extLst>
          </p:cNvPr>
          <p:cNvSpPr txBox="1"/>
          <p:nvPr/>
        </p:nvSpPr>
        <p:spPr>
          <a:xfrm>
            <a:off x="636230" y="1205948"/>
            <a:ext cx="6498860" cy="1077218"/>
          </a:xfrm>
          <a:prstGeom prst="rect">
            <a:avLst/>
          </a:prstGeom>
          <a:solidFill>
            <a:schemeClr val="accent2">
              <a:lumMod val="20000"/>
              <a:lumOff val="80000"/>
            </a:schemeClr>
          </a:solidFill>
        </p:spPr>
        <p:txBody>
          <a:bodyPr wrap="square" rtlCol="0">
            <a:spAutoFit/>
          </a:bodyPr>
          <a:lstStyle/>
          <a:p>
            <a:pPr marL="514350" indent="-514350">
              <a:buFont typeface="+mj-ea"/>
              <a:buAutoNum type="circleNumDbPlain"/>
            </a:pP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単元</a:t>
            </a: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の入口と出口</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の児童</a:t>
            </a: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生徒</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の社会認識を</a:t>
            </a: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明確に</a:t>
            </a:r>
            <a:r>
              <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する。</a:t>
            </a:r>
          </a:p>
        </p:txBody>
      </p:sp>
      <p:sp>
        <p:nvSpPr>
          <p:cNvPr id="9" name="テキスト ボックス 8">
            <a:extLst>
              <a:ext uri="{FF2B5EF4-FFF2-40B4-BE49-F238E27FC236}">
                <a16:creationId xmlns:a16="http://schemas.microsoft.com/office/drawing/2014/main" id="{12F1F129-CF96-04C1-BED4-271A0D0E9A65}"/>
              </a:ext>
            </a:extLst>
          </p:cNvPr>
          <p:cNvSpPr txBox="1"/>
          <p:nvPr/>
        </p:nvSpPr>
        <p:spPr>
          <a:xfrm>
            <a:off x="636230" y="2678876"/>
            <a:ext cx="6235625" cy="3539430"/>
          </a:xfrm>
          <a:prstGeom prst="rect">
            <a:avLst/>
          </a:prstGeom>
          <a:noFill/>
        </p:spPr>
        <p:txBody>
          <a:bodyPr wrap="square" rtlCol="0">
            <a:spAutoFit/>
          </a:bodyPr>
          <a:lstStyle/>
          <a:p>
            <a:pPr marL="457200" indent="-457200">
              <a:buFont typeface="Arial" panose="020B0604020202020204" pitchFamily="34" charset="0"/>
              <a:buChar char="•"/>
            </a:pP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前</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の</a:t>
            </a: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単元</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までに、該当の単元の内容に対して児童生徒は、どのような認識にあるか。</a:t>
            </a:r>
            <a:endParaRPr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pP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本</a:t>
            </a:r>
            <a:r>
              <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単元</a:t>
            </a: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を</a:t>
            </a:r>
            <a:r>
              <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通</a:t>
            </a: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じて、児童生徒にどのような資質・能力を育成し、どのような認識がもてるようになるか。</a:t>
            </a:r>
            <a:endPar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8004656" y="810238"/>
            <a:ext cx="4003825" cy="5889009"/>
          </a:xfrm>
          <a:prstGeom prst="rect">
            <a:avLst/>
          </a:prstGeom>
        </p:spPr>
      </p:pic>
      <p:cxnSp>
        <p:nvCxnSpPr>
          <p:cNvPr id="10" name="直線矢印コネクタ 9"/>
          <p:cNvCxnSpPr/>
          <p:nvPr/>
        </p:nvCxnSpPr>
        <p:spPr>
          <a:xfrm flipV="1">
            <a:off x="7135090" y="1205949"/>
            <a:ext cx="1817841" cy="2648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5" idx="3"/>
          </p:cNvCxnSpPr>
          <p:nvPr/>
        </p:nvCxnSpPr>
        <p:spPr>
          <a:xfrm>
            <a:off x="7135090" y="1744557"/>
            <a:ext cx="1688806" cy="45334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1064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DB0BE-9F47-B8CC-CAF7-6F3AFDFCBF81}"/>
              </a:ext>
            </a:extLst>
          </p:cNvPr>
          <p:cNvSpPr txBox="1"/>
          <p:nvPr/>
        </p:nvSpPr>
        <p:spPr>
          <a:xfrm>
            <a:off x="0" y="5369"/>
            <a:ext cx="12192000" cy="720000"/>
          </a:xfrm>
          <a:prstGeom prst="rect">
            <a:avLst/>
          </a:prstGeom>
          <a:solidFill>
            <a:schemeClr val="accent1"/>
          </a:solidFill>
        </p:spPr>
        <p:txBody>
          <a:bodyPr wrap="square" rtlCol="0" anchor="ctr" anchorCtr="0">
            <a:noAutofit/>
          </a:bodyPr>
          <a:lstStyle/>
          <a:p>
            <a:pPr algn="ctr"/>
            <a:r>
              <a:rPr kumimoji="1" lang="ja-JP" altLang="en-US" sz="4000" b="1" dirty="0">
                <a:solidFill>
                  <a:schemeClr val="bg1"/>
                </a:solidFill>
                <a:latin typeface="メイリオ" panose="020B0604030504040204" pitchFamily="50" charset="-128"/>
                <a:ea typeface="メイリオ" panose="020B0604030504040204" pitchFamily="50" charset="-128"/>
              </a:rPr>
              <a:t>単元構造図の</a:t>
            </a:r>
            <a:r>
              <a:rPr kumimoji="1" lang="ja-JP" altLang="en-US" sz="4000" b="1" dirty="0" smtClean="0">
                <a:solidFill>
                  <a:schemeClr val="bg1"/>
                </a:solidFill>
                <a:latin typeface="メイリオ" panose="020B0604030504040204" pitchFamily="50" charset="-128"/>
                <a:ea typeface="メイリオ" panose="020B0604030504040204" pitchFamily="50" charset="-128"/>
              </a:rPr>
              <a:t>作成②</a:t>
            </a:r>
            <a:endParaRPr kumimoji="1" lang="ja-JP" altLang="en-US" sz="4000" b="1"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C237878D-00B1-F373-63FA-DF922AD41D3A}"/>
              </a:ext>
            </a:extLst>
          </p:cNvPr>
          <p:cNvSpPr txBox="1"/>
          <p:nvPr/>
        </p:nvSpPr>
        <p:spPr>
          <a:xfrm>
            <a:off x="635385" y="2620417"/>
            <a:ext cx="6375015" cy="4031873"/>
          </a:xfrm>
          <a:prstGeom prst="rect">
            <a:avLst/>
          </a:prstGeom>
          <a:noFill/>
        </p:spPr>
        <p:txBody>
          <a:bodyPr wrap="square" rtlCol="0">
            <a:spAutoFit/>
          </a:bodyPr>
          <a:lstStyle/>
          <a:p>
            <a:pPr marL="457200" indent="-457200">
              <a:buFont typeface="Arial" panose="020B0604020202020204" pitchFamily="34" charset="0"/>
              <a:buChar char="•"/>
            </a:pP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学習指導要領に基づいて、単元はどのような目標を設定すべきか</a:t>
            </a: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pP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単元</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の目標を達成するために必要な学習内容は何か。</a:t>
            </a:r>
            <a:endParaRPr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pPr>
            <a:r>
              <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単元</a:t>
            </a: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の</a:t>
            </a:r>
            <a:r>
              <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目標</a:t>
            </a: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を</a:t>
            </a:r>
            <a:r>
              <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達成</a:t>
            </a: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するためにどのような「単元を貫く課題」を設定するとよいか。</a:t>
            </a:r>
            <a:endPar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8004656" y="810238"/>
            <a:ext cx="4003825" cy="5889009"/>
          </a:xfrm>
          <a:prstGeom prst="rect">
            <a:avLst/>
          </a:prstGeom>
        </p:spPr>
      </p:pic>
      <p:cxnSp>
        <p:nvCxnSpPr>
          <p:cNvPr id="12" name="直線矢印コネクタ 11"/>
          <p:cNvCxnSpPr/>
          <p:nvPr/>
        </p:nvCxnSpPr>
        <p:spPr>
          <a:xfrm>
            <a:off x="7219666" y="1840401"/>
            <a:ext cx="1075090" cy="371101"/>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CBC41EA-C428-246E-608B-010F93FD5668}"/>
              </a:ext>
            </a:extLst>
          </p:cNvPr>
          <p:cNvSpPr txBox="1"/>
          <p:nvPr/>
        </p:nvSpPr>
        <p:spPr>
          <a:xfrm>
            <a:off x="635385" y="1134284"/>
            <a:ext cx="6498860" cy="1077218"/>
          </a:xfrm>
          <a:prstGeom prst="rect">
            <a:avLst/>
          </a:prstGeom>
          <a:solidFill>
            <a:schemeClr val="accent2">
              <a:lumMod val="20000"/>
              <a:lumOff val="80000"/>
            </a:schemeClr>
          </a:solidFill>
        </p:spPr>
        <p:txBody>
          <a:bodyPr wrap="square" rtlCol="0">
            <a:spAutoFit/>
          </a:bodyPr>
          <a:lstStyle/>
          <a:p>
            <a:pPr marL="514350" indent="-514350">
              <a:buFont typeface="+mj-ea"/>
              <a:buAutoNum type="circleNumDbPlain" startAt="2"/>
            </a:pP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学習</a:t>
            </a: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目標</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と学習内容を明確にする。</a:t>
            </a:r>
            <a:endPar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39949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DB0BE-9F47-B8CC-CAF7-6F3AFDFCBF81}"/>
              </a:ext>
            </a:extLst>
          </p:cNvPr>
          <p:cNvSpPr txBox="1"/>
          <p:nvPr/>
        </p:nvSpPr>
        <p:spPr>
          <a:xfrm>
            <a:off x="0" y="5369"/>
            <a:ext cx="12192000" cy="720000"/>
          </a:xfrm>
          <a:prstGeom prst="rect">
            <a:avLst/>
          </a:prstGeom>
          <a:solidFill>
            <a:schemeClr val="accent1"/>
          </a:solidFill>
        </p:spPr>
        <p:txBody>
          <a:bodyPr wrap="square" rtlCol="0" anchor="ctr" anchorCtr="0">
            <a:noAutofit/>
          </a:bodyPr>
          <a:lstStyle/>
          <a:p>
            <a:pPr algn="ctr"/>
            <a:r>
              <a:rPr kumimoji="1" lang="ja-JP" altLang="en-US" sz="4000" b="1" dirty="0">
                <a:solidFill>
                  <a:schemeClr val="bg1"/>
                </a:solidFill>
                <a:latin typeface="メイリオ" panose="020B0604030504040204" pitchFamily="50" charset="-128"/>
                <a:ea typeface="メイリオ" panose="020B0604030504040204" pitchFamily="50" charset="-128"/>
              </a:rPr>
              <a:t>単元構造図の</a:t>
            </a:r>
            <a:r>
              <a:rPr kumimoji="1" lang="ja-JP" altLang="en-US" sz="4000" b="1" dirty="0" smtClean="0">
                <a:solidFill>
                  <a:schemeClr val="bg1"/>
                </a:solidFill>
                <a:latin typeface="メイリオ" panose="020B0604030504040204" pitchFamily="50" charset="-128"/>
                <a:ea typeface="メイリオ" panose="020B0604030504040204" pitchFamily="50" charset="-128"/>
              </a:rPr>
              <a:t>作成③</a:t>
            </a:r>
            <a:endParaRPr kumimoji="1" lang="ja-JP" altLang="en-US" sz="4000" b="1"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C237878D-00B1-F373-63FA-DF922AD41D3A}"/>
              </a:ext>
            </a:extLst>
          </p:cNvPr>
          <p:cNvSpPr txBox="1"/>
          <p:nvPr/>
        </p:nvSpPr>
        <p:spPr>
          <a:xfrm>
            <a:off x="635385" y="2620417"/>
            <a:ext cx="6375015" cy="3046988"/>
          </a:xfrm>
          <a:prstGeom prst="rect">
            <a:avLst/>
          </a:prstGeom>
          <a:noFill/>
        </p:spPr>
        <p:txBody>
          <a:bodyPr wrap="square" rtlCol="0">
            <a:spAutoFit/>
          </a:bodyPr>
          <a:lstStyle/>
          <a:p>
            <a:pPr marL="457200" indent="-457200">
              <a:buFont typeface="Arial" panose="020B0604020202020204" pitchFamily="34" charset="0"/>
              <a:buChar char="•"/>
            </a:pP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学習指導要領に基づいて、単元を通じて働かせたい社会的な見方・考え方は明確か</a:t>
            </a: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pP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該当の見方・考え方を働かせられるような学習目標や活動、資料等が想定されているか。</a:t>
            </a:r>
            <a:endPar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8004656" y="810238"/>
            <a:ext cx="4003825" cy="5889009"/>
          </a:xfrm>
          <a:prstGeom prst="rect">
            <a:avLst/>
          </a:prstGeom>
        </p:spPr>
      </p:pic>
      <p:cxnSp>
        <p:nvCxnSpPr>
          <p:cNvPr id="12" name="直線矢印コネクタ 11"/>
          <p:cNvCxnSpPr/>
          <p:nvPr/>
        </p:nvCxnSpPr>
        <p:spPr>
          <a:xfrm>
            <a:off x="7186392" y="2025951"/>
            <a:ext cx="1075090" cy="371101"/>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CBC41EA-C428-246E-608B-010F93FD5668}"/>
              </a:ext>
            </a:extLst>
          </p:cNvPr>
          <p:cNvSpPr txBox="1"/>
          <p:nvPr/>
        </p:nvSpPr>
        <p:spPr>
          <a:xfrm>
            <a:off x="635385" y="1134284"/>
            <a:ext cx="6498860" cy="1077218"/>
          </a:xfrm>
          <a:prstGeom prst="rect">
            <a:avLst/>
          </a:prstGeom>
          <a:solidFill>
            <a:schemeClr val="accent2">
              <a:lumMod val="20000"/>
              <a:lumOff val="80000"/>
            </a:schemeClr>
          </a:solidFill>
        </p:spPr>
        <p:txBody>
          <a:bodyPr wrap="square" rtlCol="0">
            <a:spAutoFit/>
          </a:bodyPr>
          <a:lstStyle/>
          <a:p>
            <a:pPr marL="514350" indent="-514350">
              <a:buFont typeface="+mj-ea"/>
              <a:buAutoNum type="circleNumDbPlain" startAt="3"/>
            </a:pP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単元</a:t>
            </a: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を通して働かせたい社会的</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な見方</a:t>
            </a: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・考え方を明確にする</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7" name="直線矢印コネクタ 6"/>
          <p:cNvCxnSpPr/>
          <p:nvPr/>
        </p:nvCxnSpPr>
        <p:spPr>
          <a:xfrm>
            <a:off x="7186392" y="1797966"/>
            <a:ext cx="3162953" cy="455970"/>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7186392" y="2153254"/>
            <a:ext cx="1075090" cy="1088410"/>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7186392" y="1925269"/>
            <a:ext cx="3162953" cy="956476"/>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6768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DB0BE-9F47-B8CC-CAF7-6F3AFDFCBF81}"/>
              </a:ext>
            </a:extLst>
          </p:cNvPr>
          <p:cNvSpPr txBox="1"/>
          <p:nvPr/>
        </p:nvSpPr>
        <p:spPr>
          <a:xfrm>
            <a:off x="0" y="5369"/>
            <a:ext cx="12192000" cy="720000"/>
          </a:xfrm>
          <a:prstGeom prst="rect">
            <a:avLst/>
          </a:prstGeom>
          <a:solidFill>
            <a:schemeClr val="accent1"/>
          </a:solidFill>
        </p:spPr>
        <p:txBody>
          <a:bodyPr wrap="square" rtlCol="0" anchor="ctr" anchorCtr="0">
            <a:noAutofit/>
          </a:bodyPr>
          <a:lstStyle/>
          <a:p>
            <a:pPr algn="ctr"/>
            <a:r>
              <a:rPr kumimoji="1" lang="ja-JP" altLang="en-US" sz="4000" b="1" dirty="0">
                <a:solidFill>
                  <a:schemeClr val="bg1"/>
                </a:solidFill>
                <a:latin typeface="メイリオ" panose="020B0604030504040204" pitchFamily="50" charset="-128"/>
                <a:ea typeface="メイリオ" panose="020B0604030504040204" pitchFamily="50" charset="-128"/>
              </a:rPr>
              <a:t>単元構造図の</a:t>
            </a:r>
            <a:r>
              <a:rPr kumimoji="1" lang="ja-JP" altLang="en-US" sz="4000" b="1" dirty="0" smtClean="0">
                <a:solidFill>
                  <a:schemeClr val="bg1"/>
                </a:solidFill>
                <a:latin typeface="メイリオ" panose="020B0604030504040204" pitchFamily="50" charset="-128"/>
                <a:ea typeface="メイリオ" panose="020B0604030504040204" pitchFamily="50" charset="-128"/>
              </a:rPr>
              <a:t>作成④</a:t>
            </a:r>
            <a:endParaRPr kumimoji="1" lang="ja-JP" altLang="en-US" sz="4000" b="1"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C237878D-00B1-F373-63FA-DF922AD41D3A}"/>
              </a:ext>
            </a:extLst>
          </p:cNvPr>
          <p:cNvSpPr txBox="1"/>
          <p:nvPr/>
        </p:nvSpPr>
        <p:spPr>
          <a:xfrm>
            <a:off x="635385" y="2154208"/>
            <a:ext cx="6375015" cy="3046988"/>
          </a:xfrm>
          <a:prstGeom prst="rect">
            <a:avLst/>
          </a:prstGeom>
          <a:noFill/>
        </p:spPr>
        <p:txBody>
          <a:bodyPr wrap="square" rtlCol="0">
            <a:spAutoFit/>
          </a:bodyPr>
          <a:lstStyle/>
          <a:p>
            <a:pPr marL="457200" indent="-457200">
              <a:buFont typeface="Arial" panose="020B0604020202020204" pitchFamily="34" charset="0"/>
              <a:buChar char="•"/>
            </a:pP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単元の目標の達成につながる学習となっているか。</a:t>
            </a:r>
            <a:endParaRPr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pP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１</a:t>
            </a:r>
            <a:r>
              <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時間</a:t>
            </a: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ごとの学びが関連付き、概念的な知識を獲得したり、活用したりする展開となっているか。</a:t>
            </a:r>
            <a:endPar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8004656" y="810238"/>
            <a:ext cx="4003825" cy="5889009"/>
          </a:xfrm>
          <a:prstGeom prst="rect">
            <a:avLst/>
          </a:prstGeom>
        </p:spPr>
      </p:pic>
      <p:cxnSp>
        <p:nvCxnSpPr>
          <p:cNvPr id="12" name="直線矢印コネクタ 11"/>
          <p:cNvCxnSpPr>
            <a:stCxn id="11" idx="3"/>
          </p:cNvCxnSpPr>
          <p:nvPr/>
        </p:nvCxnSpPr>
        <p:spPr>
          <a:xfrm>
            <a:off x="7134245" y="1426672"/>
            <a:ext cx="1127237" cy="970380"/>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CBC41EA-C428-246E-608B-010F93FD5668}"/>
              </a:ext>
            </a:extLst>
          </p:cNvPr>
          <p:cNvSpPr txBox="1"/>
          <p:nvPr/>
        </p:nvSpPr>
        <p:spPr>
          <a:xfrm>
            <a:off x="635385" y="1134284"/>
            <a:ext cx="6498860" cy="584775"/>
          </a:xfrm>
          <a:prstGeom prst="rect">
            <a:avLst/>
          </a:prstGeom>
          <a:solidFill>
            <a:schemeClr val="accent2">
              <a:lumMod val="20000"/>
              <a:lumOff val="80000"/>
            </a:schemeClr>
          </a:solidFill>
        </p:spPr>
        <p:txBody>
          <a:bodyPr wrap="square" rtlCol="0">
            <a:spAutoFit/>
          </a:bodyPr>
          <a:lstStyle/>
          <a:p>
            <a:pPr marL="514350" indent="-514350">
              <a:buFont typeface="+mj-ea"/>
              <a:buAutoNum type="circleNumDbPlain" startAt="4"/>
            </a:pP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１単位時間の役割を明確</a:t>
            </a: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にする</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7" name="直線矢印コネクタ 6"/>
          <p:cNvCxnSpPr/>
          <p:nvPr/>
        </p:nvCxnSpPr>
        <p:spPr>
          <a:xfrm>
            <a:off x="7186392" y="1246909"/>
            <a:ext cx="3162953" cy="1007027"/>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7186392" y="1719059"/>
            <a:ext cx="1075090" cy="1522605"/>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7186392" y="1426672"/>
            <a:ext cx="3162953" cy="1455073"/>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34495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DB0BE-9F47-B8CC-CAF7-6F3AFDFCBF81}"/>
              </a:ext>
            </a:extLst>
          </p:cNvPr>
          <p:cNvSpPr txBox="1"/>
          <p:nvPr/>
        </p:nvSpPr>
        <p:spPr>
          <a:xfrm>
            <a:off x="0" y="5369"/>
            <a:ext cx="12192000" cy="720000"/>
          </a:xfrm>
          <a:prstGeom prst="rect">
            <a:avLst/>
          </a:prstGeom>
          <a:solidFill>
            <a:schemeClr val="accent1"/>
          </a:solidFill>
        </p:spPr>
        <p:txBody>
          <a:bodyPr wrap="square" rtlCol="0" anchor="ctr" anchorCtr="0">
            <a:noAutofit/>
          </a:bodyPr>
          <a:lstStyle/>
          <a:p>
            <a:pPr algn="ctr"/>
            <a:r>
              <a:rPr kumimoji="1" lang="ja-JP" altLang="en-US" sz="4000" b="1" dirty="0">
                <a:solidFill>
                  <a:schemeClr val="bg1"/>
                </a:solidFill>
                <a:latin typeface="メイリオ" panose="020B0604030504040204" pitchFamily="50" charset="-128"/>
                <a:ea typeface="メイリオ" panose="020B0604030504040204" pitchFamily="50" charset="-128"/>
              </a:rPr>
              <a:t>単元構造図の</a:t>
            </a:r>
            <a:r>
              <a:rPr kumimoji="1" lang="ja-JP" altLang="en-US" sz="4000" b="1" dirty="0" smtClean="0">
                <a:solidFill>
                  <a:schemeClr val="bg1"/>
                </a:solidFill>
                <a:latin typeface="メイリオ" panose="020B0604030504040204" pitchFamily="50" charset="-128"/>
                <a:ea typeface="メイリオ" panose="020B0604030504040204" pitchFamily="50" charset="-128"/>
              </a:rPr>
              <a:t>作成⑤</a:t>
            </a:r>
            <a:endParaRPr kumimoji="1" lang="ja-JP" altLang="en-US" sz="4000" b="1"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C237878D-00B1-F373-63FA-DF922AD41D3A}"/>
              </a:ext>
            </a:extLst>
          </p:cNvPr>
          <p:cNvSpPr txBox="1"/>
          <p:nvPr/>
        </p:nvSpPr>
        <p:spPr>
          <a:xfrm>
            <a:off x="635385" y="2480361"/>
            <a:ext cx="6375015" cy="3539430"/>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単元の入口と出口</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の認識が</a:t>
            </a: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つながるように、単位時間当たりの認識はどうあるべきか。</a:t>
            </a:r>
            <a:endParaRPr kumimoji="1" lang="en-US" altLang="ja-JP" sz="32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marL="457200" indent="-457200">
              <a:buFont typeface="Arial" panose="020B0604020202020204" pitchFamily="34" charset="0"/>
              <a:buChar char="•"/>
            </a:pPr>
            <a:r>
              <a:rPr kumimoji="1"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想定した児童生徒の姿を生み出すための「問い」は適切か。また、その前後の学習の展開は適切か。</a:t>
            </a:r>
            <a:endParaRPr kumimoji="1"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8004656" y="810238"/>
            <a:ext cx="4003825" cy="5889009"/>
          </a:xfrm>
          <a:prstGeom prst="rect">
            <a:avLst/>
          </a:prstGeom>
        </p:spPr>
      </p:pic>
      <p:cxnSp>
        <p:nvCxnSpPr>
          <p:cNvPr id="12" name="直線矢印コネクタ 11"/>
          <p:cNvCxnSpPr/>
          <p:nvPr/>
        </p:nvCxnSpPr>
        <p:spPr>
          <a:xfrm>
            <a:off x="7258090" y="1577471"/>
            <a:ext cx="1987310" cy="2371496"/>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CBC41EA-C428-246E-608B-010F93FD5668}"/>
              </a:ext>
            </a:extLst>
          </p:cNvPr>
          <p:cNvSpPr txBox="1"/>
          <p:nvPr/>
        </p:nvSpPr>
        <p:spPr>
          <a:xfrm>
            <a:off x="635385" y="1134284"/>
            <a:ext cx="6498860" cy="1077218"/>
          </a:xfrm>
          <a:prstGeom prst="rect">
            <a:avLst/>
          </a:prstGeom>
          <a:solidFill>
            <a:schemeClr val="accent2">
              <a:lumMod val="20000"/>
              <a:lumOff val="80000"/>
            </a:schemeClr>
          </a:solidFill>
        </p:spPr>
        <p:txBody>
          <a:bodyPr wrap="square" rtlCol="0">
            <a:spAutoFit/>
          </a:bodyPr>
          <a:lstStyle/>
          <a:p>
            <a:pPr marL="514350" indent="-514350">
              <a:buFont typeface="+mj-ea"/>
              <a:buAutoNum type="circleNumDbPlain" startAt="5"/>
            </a:pP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児童生徒の社会認識の連続性を考慮する。</a:t>
            </a:r>
            <a:endPar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7" name="直線矢印コネクタ 6"/>
          <p:cNvCxnSpPr/>
          <p:nvPr/>
        </p:nvCxnSpPr>
        <p:spPr>
          <a:xfrm>
            <a:off x="7186392" y="1246909"/>
            <a:ext cx="3190663" cy="1967172"/>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7186392" y="1962564"/>
            <a:ext cx="1367113" cy="4046939"/>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7258090" y="1962564"/>
            <a:ext cx="2010601" cy="3038927"/>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5020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DB0BE-9F47-B8CC-CAF7-6F3AFDFCBF81}"/>
              </a:ext>
            </a:extLst>
          </p:cNvPr>
          <p:cNvSpPr txBox="1"/>
          <p:nvPr/>
        </p:nvSpPr>
        <p:spPr>
          <a:xfrm>
            <a:off x="0" y="0"/>
            <a:ext cx="12192000" cy="707886"/>
          </a:xfrm>
          <a:prstGeom prst="rect">
            <a:avLst/>
          </a:prstGeom>
          <a:solidFill>
            <a:schemeClr val="accent1"/>
          </a:solidFill>
        </p:spPr>
        <p:txBody>
          <a:bodyPr wrap="square" rtlCol="0" anchor="ctr" anchorCtr="0">
            <a:noAutofit/>
          </a:bodyPr>
          <a:lstStyle/>
          <a:p>
            <a:pPr algn="ctr"/>
            <a:r>
              <a:rPr kumimoji="1" lang="ja-JP" altLang="en-US" sz="4000" b="1" dirty="0">
                <a:solidFill>
                  <a:schemeClr val="bg1"/>
                </a:solidFill>
                <a:latin typeface="メイリオ" panose="020B0604030504040204" pitchFamily="50" charset="-128"/>
                <a:ea typeface="メイリオ" panose="020B0604030504040204" pitchFamily="50" charset="-128"/>
              </a:rPr>
              <a:t>単元構成の段階</a:t>
            </a:r>
          </a:p>
        </p:txBody>
      </p:sp>
      <p:sp>
        <p:nvSpPr>
          <p:cNvPr id="5" name="テキスト ボックス 4">
            <a:extLst>
              <a:ext uri="{FF2B5EF4-FFF2-40B4-BE49-F238E27FC236}">
                <a16:creationId xmlns:a16="http://schemas.microsoft.com/office/drawing/2014/main" id="{7CBC41EA-C428-246E-608B-010F93FD5668}"/>
              </a:ext>
            </a:extLst>
          </p:cNvPr>
          <p:cNvSpPr txBox="1"/>
          <p:nvPr/>
        </p:nvSpPr>
        <p:spPr>
          <a:xfrm>
            <a:off x="198782" y="1008950"/>
            <a:ext cx="7539001" cy="523220"/>
          </a:xfrm>
          <a:prstGeom prst="rect">
            <a:avLst/>
          </a:prstGeom>
          <a:noFill/>
        </p:spPr>
        <p:txBody>
          <a:bodyPr wrap="square" rtlCol="0">
            <a:spAutoFit/>
          </a:bodyPr>
          <a:lstStyle/>
          <a:p>
            <a:pPr marL="457200" indent="-457200">
              <a:buFont typeface="Wingdings" panose="05000000000000000000" pitchFamily="2" charset="2"/>
              <a:buChar char="p"/>
            </a:pP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社会的事象について関心を高める。</a:t>
            </a:r>
            <a:endParaRPr kumimoji="1"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61C1C0A6-9A2A-F7F7-2783-A0F9D2125A81}"/>
              </a:ext>
            </a:extLst>
          </p:cNvPr>
          <p:cNvSpPr txBox="1"/>
          <p:nvPr/>
        </p:nvSpPr>
        <p:spPr>
          <a:xfrm>
            <a:off x="198782" y="1655281"/>
            <a:ext cx="7539002" cy="1384995"/>
          </a:xfrm>
          <a:prstGeom prst="rect">
            <a:avLst/>
          </a:prstGeom>
          <a:noFill/>
        </p:spPr>
        <p:txBody>
          <a:bodyPr wrap="square" rtlCol="0">
            <a:spAutoFit/>
          </a:bodyPr>
          <a:lstStyle/>
          <a:p>
            <a:pPr marL="457200" indent="-457200">
              <a:buFont typeface="Wingdings" panose="05000000000000000000" pitchFamily="2" charset="2"/>
              <a:buChar char="p"/>
            </a:pP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社会</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生活（我が国の国土と</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歴史、現代</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の</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政治、経済、国際</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関係等に）について理解</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する。</a:t>
            </a:r>
            <a:endParaRPr kumimoji="1"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3338750B-C679-0D17-47ED-A7DB138B16EB}"/>
              </a:ext>
            </a:extLst>
          </p:cNvPr>
          <p:cNvSpPr txBox="1"/>
          <p:nvPr/>
        </p:nvSpPr>
        <p:spPr>
          <a:xfrm>
            <a:off x="198780" y="3090541"/>
            <a:ext cx="7675977" cy="954107"/>
          </a:xfrm>
          <a:prstGeom prst="rect">
            <a:avLst/>
          </a:prstGeom>
          <a:noFill/>
        </p:spPr>
        <p:txBody>
          <a:bodyPr wrap="square" rtlCol="0">
            <a:spAutoFit/>
          </a:bodyPr>
          <a:lstStyle/>
          <a:p>
            <a:pPr marL="457200" indent="-457200">
              <a:buFont typeface="Wingdings" panose="05000000000000000000" pitchFamily="2" charset="2"/>
              <a:buChar char="p"/>
            </a:pPr>
            <a:r>
              <a:rPr kumimoji="1"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社会的</a:t>
            </a:r>
            <a:r>
              <a:rPr kumimoji="1"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事象</a:t>
            </a:r>
            <a:r>
              <a:rPr kumimoji="1"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の特色や相互の関連、意味を多角的に考える。</a:t>
            </a:r>
            <a:endParaRPr kumimoji="1"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BF39F836-47FF-C7AB-BC6C-639866CE4CE3}"/>
              </a:ext>
            </a:extLst>
          </p:cNvPr>
          <p:cNvSpPr txBox="1"/>
          <p:nvPr/>
        </p:nvSpPr>
        <p:spPr>
          <a:xfrm>
            <a:off x="198780" y="4017305"/>
            <a:ext cx="7675977" cy="1384995"/>
          </a:xfrm>
          <a:prstGeom prst="rect">
            <a:avLst/>
          </a:prstGeom>
          <a:noFill/>
        </p:spPr>
        <p:txBody>
          <a:bodyPr wrap="square" rtlCol="0">
            <a:spAutoFit/>
          </a:bodyPr>
          <a:lstStyle/>
          <a:p>
            <a:pPr marL="514350" indent="-514350">
              <a:buFont typeface="Wingdings" panose="05000000000000000000" pitchFamily="2" charset="2"/>
              <a:buChar char="p"/>
            </a:pPr>
            <a:r>
              <a:rPr kumimoji="1"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社会に見られる課題を把握して</a:t>
            </a:r>
            <a:r>
              <a:rPr kumimoji="1"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課題の解決に向けて）、その解決に向けて社会への関わり方を選択・判断する。</a:t>
            </a:r>
            <a:endParaRPr kumimoji="1"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4758" y="655005"/>
            <a:ext cx="4180267" cy="6151112"/>
          </a:xfrm>
          <a:prstGeom prst="rect">
            <a:avLst/>
          </a:prstGeom>
        </p:spPr>
      </p:pic>
      <p:sp>
        <p:nvSpPr>
          <p:cNvPr id="9" name="テキスト ボックス 8">
            <a:extLst>
              <a:ext uri="{FF2B5EF4-FFF2-40B4-BE49-F238E27FC236}">
                <a16:creationId xmlns:a16="http://schemas.microsoft.com/office/drawing/2014/main" id="{BF39F836-47FF-C7AB-BC6C-639866CE4CE3}"/>
              </a:ext>
            </a:extLst>
          </p:cNvPr>
          <p:cNvSpPr txBox="1"/>
          <p:nvPr/>
        </p:nvSpPr>
        <p:spPr>
          <a:xfrm>
            <a:off x="198780" y="5402300"/>
            <a:ext cx="7675977" cy="1384995"/>
          </a:xfrm>
          <a:prstGeom prst="rect">
            <a:avLst/>
          </a:prstGeom>
          <a:noFill/>
        </p:spPr>
        <p:txBody>
          <a:bodyPr wrap="square" rtlCol="0">
            <a:spAutoFit/>
          </a:bodyPr>
          <a:lstStyle/>
          <a:p>
            <a:pPr marL="457200" indent="-457200">
              <a:buFont typeface="Wingdings" panose="05000000000000000000" pitchFamily="2" charset="2"/>
              <a:buChar char="p"/>
            </a:pP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考</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え</a:t>
            </a:r>
            <a:r>
              <a:rPr kumimoji="1"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たことや選択・判断したことを適切に表現する。</a:t>
            </a:r>
            <a:r>
              <a:rPr kumimoji="1"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思考・判断したことを説明したり、それらを基に議論したりする）</a:t>
            </a:r>
            <a:endParaRPr kumimoji="1"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45459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21C2CF-ADFD-FE0E-483E-C9CF2A04E2A8}"/>
              </a:ext>
            </a:extLst>
          </p:cNvPr>
          <p:cNvSpPr>
            <a:spLocks noGrp="1"/>
          </p:cNvSpPr>
          <p:nvPr>
            <p:ph type="ctrTitle"/>
          </p:nvPr>
        </p:nvSpPr>
        <p:spPr>
          <a:xfrm>
            <a:off x="0" y="4223657"/>
            <a:ext cx="9434286" cy="870857"/>
          </a:xfrm>
          <a:solidFill>
            <a:schemeClr val="bg2">
              <a:lumMod val="75000"/>
            </a:schemeClr>
          </a:solidFill>
        </p:spPr>
        <p:txBody>
          <a:bodyPr anchor="ctr" anchorCtr="0">
            <a:noAutofit/>
          </a:bodyPr>
          <a:lstStyle/>
          <a:p>
            <a:pPr>
              <a:lnSpc>
                <a:spcPct val="150000"/>
              </a:lnSpc>
            </a:pPr>
            <a:r>
              <a:rPr kumimoji="1" lang="ja-JP" altLang="en-US" sz="3600" u="sng" dirty="0">
                <a:solidFill>
                  <a:schemeClr val="bg1"/>
                </a:solidFill>
                <a:latin typeface="Meiryo" panose="020B0604030504040204" pitchFamily="34" charset="-128"/>
                <a:ea typeface="Meiryo" panose="020B0604030504040204" pitchFamily="34" charset="-128"/>
              </a:rPr>
              <a:t>社会科の授業づくり</a:t>
            </a:r>
            <a:r>
              <a:rPr kumimoji="1" lang="en-US" altLang="ja-JP" sz="3600" b="1" dirty="0" smtClean="0">
                <a:solidFill>
                  <a:schemeClr val="bg1"/>
                </a:solidFill>
                <a:latin typeface="Meiryo" panose="020B0604030504040204" pitchFamily="34" charset="-128"/>
                <a:ea typeface="Meiryo" panose="020B0604030504040204" pitchFamily="34" charset="-128"/>
              </a:rPr>
              <a:t>〜</a:t>
            </a:r>
            <a:r>
              <a:rPr kumimoji="1" lang="ja-JP" altLang="en-US" sz="3600" b="1" dirty="0" smtClean="0">
                <a:solidFill>
                  <a:schemeClr val="bg1"/>
                </a:solidFill>
                <a:latin typeface="Meiryo" panose="020B0604030504040204" pitchFamily="34" charset="-128"/>
                <a:ea typeface="Meiryo" panose="020B0604030504040204" pitchFamily="34" charset="-128"/>
              </a:rPr>
              <a:t>単元の構想</a:t>
            </a:r>
            <a:r>
              <a:rPr kumimoji="1" lang="en-US" altLang="ja-JP" sz="3600" b="1" dirty="0" smtClean="0">
                <a:solidFill>
                  <a:schemeClr val="bg1"/>
                </a:solidFill>
                <a:latin typeface="Meiryo" panose="020B0604030504040204" pitchFamily="34" charset="-128"/>
                <a:ea typeface="Meiryo" panose="020B0604030504040204" pitchFamily="34" charset="-128"/>
              </a:rPr>
              <a:t>〜</a:t>
            </a:r>
            <a:endParaRPr kumimoji="1" lang="ja-JP" altLang="en-US" sz="3600" b="1" dirty="0">
              <a:solidFill>
                <a:schemeClr val="bg1"/>
              </a:solidFill>
              <a:latin typeface="Meiryo" panose="020B0604030504040204" pitchFamily="34" charset="-128"/>
              <a:ea typeface="Meiryo" panose="020B0604030504040204" pitchFamily="34" charset="-128"/>
            </a:endParaRPr>
          </a:p>
        </p:txBody>
      </p:sp>
      <p:sp>
        <p:nvSpPr>
          <p:cNvPr id="3" name="テキスト ボックス 2">
            <a:extLst>
              <a:ext uri="{FF2B5EF4-FFF2-40B4-BE49-F238E27FC236}">
                <a16:creationId xmlns:a16="http://schemas.microsoft.com/office/drawing/2014/main" id="{AE7616F1-2C31-E5AB-9FF1-BAA9E89801FC}"/>
              </a:ext>
            </a:extLst>
          </p:cNvPr>
          <p:cNvSpPr txBox="1"/>
          <p:nvPr/>
        </p:nvSpPr>
        <p:spPr>
          <a:xfrm>
            <a:off x="9318171" y="5413829"/>
            <a:ext cx="2646878" cy="461665"/>
          </a:xfrm>
          <a:prstGeom prst="rect">
            <a:avLst/>
          </a:prstGeom>
          <a:noFill/>
        </p:spPr>
        <p:txBody>
          <a:bodyPr wrap="none" rtlCol="0">
            <a:spAutoFit/>
          </a:bodyPr>
          <a:lstStyle/>
          <a:p>
            <a:r>
              <a:rPr kumimoji="1" lang="ja-JP" altLang="en-US" sz="2400">
                <a:solidFill>
                  <a:schemeClr val="tx1">
                    <a:lumMod val="75000"/>
                    <a:lumOff val="25000"/>
                  </a:schemeClr>
                </a:solidFill>
                <a:latin typeface="Meiryo" panose="020B0604030504040204" pitchFamily="34" charset="-128"/>
                <a:ea typeface="Meiryo" panose="020B0604030504040204" pitchFamily="34" charset="-128"/>
              </a:rPr>
              <a:t>岐阜県教育委員会</a:t>
            </a:r>
          </a:p>
        </p:txBody>
      </p:sp>
    </p:spTree>
    <p:extLst>
      <p:ext uri="{BB962C8B-B14F-4D97-AF65-F5344CB8AC3E}">
        <p14:creationId xmlns:p14="http://schemas.microsoft.com/office/powerpoint/2010/main" val="1436159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9EED819-41A4-4EC4-A882-6E5BF4DEA7BE}"/>
              </a:ext>
            </a:extLst>
          </p:cNvPr>
          <p:cNvSpPr txBox="1">
            <a:spLocks/>
          </p:cNvSpPr>
          <p:nvPr/>
        </p:nvSpPr>
        <p:spPr>
          <a:xfrm>
            <a:off x="1575579" y="1790571"/>
            <a:ext cx="10081837" cy="815486"/>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smtClean="0">
                <a:solidFill>
                  <a:schemeClr val="tx1">
                    <a:lumMod val="75000"/>
                    <a:lumOff val="25000"/>
                  </a:schemeClr>
                </a:solidFill>
                <a:latin typeface="メイリオ" panose="020B0604030504040204" pitchFamily="50" charset="-128"/>
                <a:ea typeface="メイリオ" panose="020B0604030504040204" pitchFamily="50" charset="-128"/>
              </a:rPr>
              <a:t>１　学習</a:t>
            </a:r>
            <a:r>
              <a:rPr lang="ja-JP" altLang="en-US" sz="4400" dirty="0">
                <a:solidFill>
                  <a:schemeClr val="tx1">
                    <a:lumMod val="75000"/>
                    <a:lumOff val="25000"/>
                  </a:schemeClr>
                </a:solidFill>
                <a:latin typeface="メイリオ" panose="020B0604030504040204" pitchFamily="50" charset="-128"/>
                <a:ea typeface="メイリオ" panose="020B0604030504040204" pitchFamily="50" charset="-128"/>
              </a:rPr>
              <a:t>指導</a:t>
            </a:r>
            <a:r>
              <a:rPr lang="ja-JP" altLang="en-US" sz="4400" dirty="0" smtClean="0">
                <a:solidFill>
                  <a:schemeClr val="tx1">
                    <a:lumMod val="75000"/>
                    <a:lumOff val="25000"/>
                  </a:schemeClr>
                </a:solidFill>
                <a:latin typeface="メイリオ" panose="020B0604030504040204" pitchFamily="50" charset="-128"/>
                <a:ea typeface="メイリオ" panose="020B0604030504040204" pitchFamily="50" charset="-128"/>
              </a:rPr>
              <a:t>要領の内容を理解</a:t>
            </a:r>
            <a:r>
              <a:rPr lang="ja-JP" altLang="en-US" sz="4400" dirty="0">
                <a:solidFill>
                  <a:schemeClr val="tx1">
                    <a:lumMod val="75000"/>
                    <a:lumOff val="25000"/>
                  </a:schemeClr>
                </a:solidFill>
                <a:latin typeface="メイリオ" panose="020B0604030504040204" pitchFamily="50" charset="-128"/>
                <a:ea typeface="メイリオ" panose="020B0604030504040204" pitchFamily="50" charset="-128"/>
              </a:rPr>
              <a:t>する。</a:t>
            </a:r>
          </a:p>
        </p:txBody>
      </p:sp>
      <p:sp>
        <p:nvSpPr>
          <p:cNvPr id="5" name="タイトル 1">
            <a:extLst>
              <a:ext uri="{FF2B5EF4-FFF2-40B4-BE49-F238E27FC236}">
                <a16:creationId xmlns:a16="http://schemas.microsoft.com/office/drawing/2014/main" id="{5CAFE6E2-BB7D-457F-94DE-2998319EFE84}"/>
              </a:ext>
            </a:extLst>
          </p:cNvPr>
          <p:cNvSpPr txBox="1">
            <a:spLocks/>
          </p:cNvSpPr>
          <p:nvPr/>
        </p:nvSpPr>
        <p:spPr>
          <a:xfrm>
            <a:off x="1575578" y="3428999"/>
            <a:ext cx="10081837" cy="1265830"/>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smtClean="0">
                <a:solidFill>
                  <a:schemeClr val="tx1">
                    <a:lumMod val="75000"/>
                    <a:lumOff val="25000"/>
                  </a:schemeClr>
                </a:solidFill>
                <a:latin typeface="メイリオ" panose="020B0604030504040204" pitchFamily="50" charset="-128"/>
                <a:ea typeface="メイリオ" panose="020B0604030504040204" pitchFamily="50" charset="-128"/>
              </a:rPr>
              <a:t>２　単元構成の進め方を</a:t>
            </a:r>
            <a:r>
              <a:rPr lang="ja-JP" altLang="en-US" sz="4400" dirty="0">
                <a:solidFill>
                  <a:schemeClr val="tx1">
                    <a:lumMod val="75000"/>
                    <a:lumOff val="25000"/>
                  </a:schemeClr>
                </a:solidFill>
                <a:latin typeface="メイリオ" panose="020B0604030504040204" pitchFamily="50" charset="-128"/>
                <a:ea typeface="メイリオ" panose="020B0604030504040204" pitchFamily="50" charset="-128"/>
              </a:rPr>
              <a:t>考える。</a:t>
            </a:r>
            <a:endParaRPr lang="en-US" altLang="ja-JP" sz="4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F0D43C7C-6511-2DB8-7B81-B47DEC06C6F3}"/>
              </a:ext>
            </a:extLst>
          </p:cNvPr>
          <p:cNvSpPr txBox="1"/>
          <p:nvPr/>
        </p:nvSpPr>
        <p:spPr>
          <a:xfrm>
            <a:off x="0" y="0"/>
            <a:ext cx="12192000" cy="720000"/>
          </a:xfrm>
          <a:prstGeom prst="rect">
            <a:avLst/>
          </a:prstGeom>
          <a:solidFill>
            <a:schemeClr val="accent1"/>
          </a:solidFill>
        </p:spPr>
        <p:txBody>
          <a:bodyPr wrap="square" rtlCol="0" anchor="ctr" anchorCtr="0">
            <a:noAutofit/>
          </a:bodyPr>
          <a:lstStyle/>
          <a:p>
            <a:pPr algn="ctr"/>
            <a:r>
              <a:rPr lang="ja-JP" altLang="en-US" sz="4000" b="1" dirty="0">
                <a:solidFill>
                  <a:schemeClr val="bg1"/>
                </a:solidFill>
                <a:latin typeface="Meiryo" panose="020B0604030504040204" pitchFamily="34" charset="-128"/>
                <a:ea typeface="Meiryo" panose="020B0604030504040204" pitchFamily="34" charset="-128"/>
              </a:rPr>
              <a:t>単元の構想について</a:t>
            </a:r>
            <a:endParaRPr kumimoji="1" lang="ja-JP" altLang="en-US" sz="4000" b="1" dirty="0">
              <a:solidFill>
                <a:schemeClr val="bg1"/>
              </a:solidFill>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002835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9EED819-41A4-4EC4-A882-6E5BF4DEA7BE}"/>
              </a:ext>
            </a:extLst>
          </p:cNvPr>
          <p:cNvSpPr txBox="1">
            <a:spLocks/>
          </p:cNvSpPr>
          <p:nvPr/>
        </p:nvSpPr>
        <p:spPr>
          <a:xfrm>
            <a:off x="1575581" y="2613514"/>
            <a:ext cx="10081837" cy="815486"/>
          </a:xfrm>
          <a:prstGeom prst="rect">
            <a:avLst/>
          </a:prstGeom>
        </p:spPr>
        <p:txBody>
          <a:bodyPr vert="horz" lIns="91440" tIns="45720" rIns="91440" bIns="45720" rtlCol="0" anchor="b">
            <a:normAutofit fontScale="92500"/>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lumMod val="75000"/>
                    <a:lumOff val="25000"/>
                  </a:schemeClr>
                </a:solidFill>
                <a:latin typeface="メイリオ" panose="020B0604030504040204" pitchFamily="50" charset="-128"/>
                <a:ea typeface="メイリオ" panose="020B0604030504040204" pitchFamily="50" charset="-128"/>
              </a:rPr>
              <a:t>学習指導要領はどう読めばいいんだろう？</a:t>
            </a:r>
          </a:p>
        </p:txBody>
      </p:sp>
      <p:sp>
        <p:nvSpPr>
          <p:cNvPr id="5" name="タイトル 1">
            <a:extLst>
              <a:ext uri="{FF2B5EF4-FFF2-40B4-BE49-F238E27FC236}">
                <a16:creationId xmlns:a16="http://schemas.microsoft.com/office/drawing/2014/main" id="{5CAFE6E2-BB7D-457F-94DE-2998319EFE84}"/>
              </a:ext>
            </a:extLst>
          </p:cNvPr>
          <p:cNvSpPr txBox="1">
            <a:spLocks/>
          </p:cNvSpPr>
          <p:nvPr/>
        </p:nvSpPr>
        <p:spPr>
          <a:xfrm>
            <a:off x="1575580" y="3429000"/>
            <a:ext cx="10081837" cy="815486"/>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lumMod val="75000"/>
                    <a:lumOff val="25000"/>
                  </a:schemeClr>
                </a:solidFill>
                <a:latin typeface="メイリオ" panose="020B0604030504040204" pitchFamily="50" charset="-128"/>
                <a:ea typeface="メイリオ" panose="020B0604030504040204" pitchFamily="50" charset="-128"/>
              </a:rPr>
              <a:t>→文章の構造を理解する。</a:t>
            </a:r>
          </a:p>
        </p:txBody>
      </p:sp>
      <p:sp>
        <p:nvSpPr>
          <p:cNvPr id="6" name="テキスト ボックス 5">
            <a:extLst>
              <a:ext uri="{FF2B5EF4-FFF2-40B4-BE49-F238E27FC236}">
                <a16:creationId xmlns:a16="http://schemas.microsoft.com/office/drawing/2014/main" id="{F0D43C7C-6511-2DB8-7B81-B47DEC06C6F3}"/>
              </a:ext>
            </a:extLst>
          </p:cNvPr>
          <p:cNvSpPr txBox="1"/>
          <p:nvPr/>
        </p:nvSpPr>
        <p:spPr>
          <a:xfrm>
            <a:off x="0" y="0"/>
            <a:ext cx="12192000" cy="720000"/>
          </a:xfrm>
          <a:prstGeom prst="rect">
            <a:avLst/>
          </a:prstGeom>
          <a:solidFill>
            <a:schemeClr val="accent1"/>
          </a:solidFill>
        </p:spPr>
        <p:txBody>
          <a:bodyPr wrap="square" rtlCol="0" anchor="ctr" anchorCtr="0">
            <a:noAutofit/>
          </a:bodyPr>
          <a:lstStyle/>
          <a:p>
            <a:pPr algn="ctr"/>
            <a:r>
              <a:rPr kumimoji="1" lang="ja-JP" altLang="en-US" sz="4000" b="1" dirty="0">
                <a:solidFill>
                  <a:schemeClr val="bg1"/>
                </a:solidFill>
                <a:latin typeface="Meiryo" panose="020B0604030504040204" pitchFamily="34" charset="-128"/>
                <a:ea typeface="Meiryo" panose="020B0604030504040204" pitchFamily="34" charset="-128"/>
              </a:rPr>
              <a:t>学習指導要領</a:t>
            </a:r>
            <a:r>
              <a:rPr kumimoji="1" lang="ja-JP" altLang="en-US" sz="4000" b="1" dirty="0" smtClean="0">
                <a:solidFill>
                  <a:schemeClr val="bg1"/>
                </a:solidFill>
                <a:latin typeface="Meiryo" panose="020B0604030504040204" pitchFamily="34" charset="-128"/>
                <a:ea typeface="Meiryo" panose="020B0604030504040204" pitchFamily="34" charset="-128"/>
              </a:rPr>
              <a:t>の内容を理解する</a:t>
            </a:r>
            <a:endParaRPr kumimoji="1" lang="ja-JP" altLang="en-US" sz="4000" b="1" dirty="0">
              <a:solidFill>
                <a:schemeClr val="bg1"/>
              </a:solidFill>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528258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866D8AD8-9160-41FF-9FC4-65906B14599E}"/>
              </a:ext>
            </a:extLst>
          </p:cNvPr>
          <p:cNvSpPr txBox="1">
            <a:spLocks/>
          </p:cNvSpPr>
          <p:nvPr/>
        </p:nvSpPr>
        <p:spPr>
          <a:xfrm>
            <a:off x="242555" y="3494962"/>
            <a:ext cx="11277600" cy="815486"/>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000" dirty="0" smtClean="0">
                <a:solidFill>
                  <a:schemeClr val="tx1">
                    <a:lumMod val="75000"/>
                    <a:lumOff val="25000"/>
                  </a:schemeClr>
                </a:solidFill>
                <a:latin typeface="メイリオ" panose="020B0604030504040204" pitchFamily="50" charset="-128"/>
                <a:ea typeface="メイリオ" panose="020B0604030504040204" pitchFamily="50" charset="-128"/>
              </a:rPr>
              <a:t>〇　</a:t>
            </a:r>
            <a:r>
              <a:rPr lang="ja-JP" altLang="en-US" sz="4000" b="1" u="sng" dirty="0" smtClean="0">
                <a:solidFill>
                  <a:schemeClr val="accent1"/>
                </a:solidFill>
                <a:latin typeface="メイリオ" panose="020B0604030504040204" pitchFamily="50" charset="-128"/>
                <a:ea typeface="メイリオ" panose="020B0604030504040204" pitchFamily="50" charset="-128"/>
              </a:rPr>
              <a:t>理解すべき内容</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何を学ぶのか」</a:t>
            </a:r>
          </a:p>
        </p:txBody>
      </p:sp>
      <p:sp>
        <p:nvSpPr>
          <p:cNvPr id="7" name="タイトル 1">
            <a:extLst>
              <a:ext uri="{FF2B5EF4-FFF2-40B4-BE49-F238E27FC236}">
                <a16:creationId xmlns:a16="http://schemas.microsoft.com/office/drawing/2014/main" id="{BD3AF900-0470-4A7C-8070-12721F736DB1}"/>
              </a:ext>
            </a:extLst>
          </p:cNvPr>
          <p:cNvSpPr txBox="1">
            <a:spLocks/>
          </p:cNvSpPr>
          <p:nvPr/>
        </p:nvSpPr>
        <p:spPr>
          <a:xfrm>
            <a:off x="242555" y="4617030"/>
            <a:ext cx="10965570" cy="815486"/>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000" dirty="0" smtClean="0">
                <a:solidFill>
                  <a:schemeClr val="tx1">
                    <a:lumMod val="75000"/>
                    <a:lumOff val="25000"/>
                  </a:schemeClr>
                </a:solidFill>
                <a:latin typeface="メイリオ" panose="020B0604030504040204" pitchFamily="50" charset="-128"/>
                <a:ea typeface="メイリオ" panose="020B0604030504040204" pitchFamily="50" charset="-128"/>
              </a:rPr>
              <a:t>〇　</a:t>
            </a:r>
            <a:r>
              <a:rPr lang="ja-JP" altLang="en-US" sz="4000" b="1" u="sng" dirty="0" smtClean="0">
                <a:solidFill>
                  <a:schemeClr val="accent1"/>
                </a:solidFill>
                <a:latin typeface="メイリオ" panose="020B0604030504040204" pitchFamily="50" charset="-128"/>
                <a:ea typeface="メイリオ" panose="020B0604030504040204" pitchFamily="50" charset="-128"/>
              </a:rPr>
              <a:t>指導の</a:t>
            </a:r>
            <a:r>
              <a:rPr lang="ja-JP" altLang="en-US" sz="4000" b="1" u="sng" dirty="0">
                <a:solidFill>
                  <a:schemeClr val="accent1"/>
                </a:solidFill>
                <a:latin typeface="メイリオ" panose="020B0604030504040204" pitchFamily="50" charset="-128"/>
                <a:ea typeface="メイリオ" panose="020B0604030504040204" pitchFamily="50" charset="-128"/>
              </a:rPr>
              <a:t>方法</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どのように</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学ぶか</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a:t>
            </a:r>
          </a:p>
        </p:txBody>
      </p:sp>
      <p:sp>
        <p:nvSpPr>
          <p:cNvPr id="6" name="テキスト ボックス 5">
            <a:extLst>
              <a:ext uri="{FF2B5EF4-FFF2-40B4-BE49-F238E27FC236}">
                <a16:creationId xmlns:a16="http://schemas.microsoft.com/office/drawing/2014/main" id="{F0D43C7C-6511-2DB8-7B81-B47DEC06C6F3}"/>
              </a:ext>
            </a:extLst>
          </p:cNvPr>
          <p:cNvSpPr txBox="1"/>
          <p:nvPr/>
        </p:nvSpPr>
        <p:spPr>
          <a:xfrm>
            <a:off x="0" y="0"/>
            <a:ext cx="12192000" cy="720000"/>
          </a:xfrm>
          <a:prstGeom prst="rect">
            <a:avLst/>
          </a:prstGeom>
          <a:solidFill>
            <a:schemeClr val="accent1"/>
          </a:solidFill>
        </p:spPr>
        <p:txBody>
          <a:bodyPr wrap="square" rtlCol="0" anchor="ctr" anchorCtr="0">
            <a:noAutofit/>
          </a:bodyPr>
          <a:lstStyle/>
          <a:p>
            <a:pPr algn="ctr"/>
            <a:r>
              <a:rPr kumimoji="1" lang="ja-JP" altLang="en-US" sz="4000" b="1" dirty="0">
                <a:solidFill>
                  <a:schemeClr val="bg1"/>
                </a:solidFill>
                <a:latin typeface="Meiryo" panose="020B0604030504040204" pitchFamily="34" charset="-128"/>
                <a:ea typeface="Meiryo" panose="020B0604030504040204" pitchFamily="34" charset="-128"/>
              </a:rPr>
              <a:t>学習指導</a:t>
            </a:r>
            <a:r>
              <a:rPr kumimoji="1" lang="ja-JP" altLang="en-US" sz="4000" b="1" dirty="0" smtClean="0">
                <a:solidFill>
                  <a:schemeClr val="bg1"/>
                </a:solidFill>
                <a:latin typeface="Meiryo" panose="020B0604030504040204" pitchFamily="34" charset="-128"/>
                <a:ea typeface="Meiryo" panose="020B0604030504040204" pitchFamily="34" charset="-128"/>
              </a:rPr>
              <a:t>要領解説「内容」の</a:t>
            </a:r>
            <a:r>
              <a:rPr kumimoji="1" lang="ja-JP" altLang="en-US" sz="4000" b="1" dirty="0">
                <a:solidFill>
                  <a:schemeClr val="bg1"/>
                </a:solidFill>
                <a:latin typeface="Meiryo" panose="020B0604030504040204" pitchFamily="34" charset="-128"/>
                <a:ea typeface="Meiryo" panose="020B0604030504040204" pitchFamily="34" charset="-128"/>
              </a:rPr>
              <a:t>示し方</a:t>
            </a:r>
          </a:p>
        </p:txBody>
      </p:sp>
      <p:sp>
        <p:nvSpPr>
          <p:cNvPr id="9" name="タイトル 1">
            <a:extLst>
              <a:ext uri="{FF2B5EF4-FFF2-40B4-BE49-F238E27FC236}">
                <a16:creationId xmlns:a16="http://schemas.microsoft.com/office/drawing/2014/main" id="{866D8AD8-9160-41FF-9FC4-65906B14599E}"/>
              </a:ext>
            </a:extLst>
          </p:cNvPr>
          <p:cNvSpPr txBox="1">
            <a:spLocks/>
          </p:cNvSpPr>
          <p:nvPr/>
        </p:nvSpPr>
        <p:spPr>
          <a:xfrm>
            <a:off x="235527" y="992176"/>
            <a:ext cx="11720945" cy="815486"/>
          </a:xfrm>
          <a:prstGeom prst="rect">
            <a:avLst/>
          </a:prstGeom>
          <a:ln w="6350">
            <a:solidFill>
              <a:schemeClr val="accent1"/>
            </a:solidFill>
          </a:ln>
        </p:spPr>
        <p:txBody>
          <a:bodyPr vert="horz" lIns="91440" tIns="45720" rIns="91440" bIns="45720" rtlCol="0" anchor="b">
            <a:no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小学校学習指導要領解説　社会編　第３章第１～第４節　各学年の目標及び内容</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中学校学習指導要領解説　社会編</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　第２章第２節　各分野の目標及び内容</a:t>
            </a:r>
            <a:endPar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 name="タイトル 1">
            <a:extLst>
              <a:ext uri="{FF2B5EF4-FFF2-40B4-BE49-F238E27FC236}">
                <a16:creationId xmlns:a16="http://schemas.microsoft.com/office/drawing/2014/main" id="{866D8AD8-9160-41FF-9FC4-65906B14599E}"/>
              </a:ext>
            </a:extLst>
          </p:cNvPr>
          <p:cNvSpPr txBox="1">
            <a:spLocks/>
          </p:cNvSpPr>
          <p:nvPr/>
        </p:nvSpPr>
        <p:spPr>
          <a:xfrm>
            <a:off x="242555" y="2372894"/>
            <a:ext cx="11277600" cy="815486"/>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000" dirty="0" smtClean="0">
                <a:solidFill>
                  <a:schemeClr val="tx1">
                    <a:lumMod val="75000"/>
                    <a:lumOff val="25000"/>
                  </a:schemeClr>
                </a:solidFill>
                <a:latin typeface="メイリオ" panose="020B0604030504040204" pitchFamily="50" charset="-128"/>
                <a:ea typeface="メイリオ" panose="020B0604030504040204" pitchFamily="50" charset="-128"/>
              </a:rPr>
              <a:t>〇　</a:t>
            </a:r>
            <a:r>
              <a:rPr lang="ja-JP" altLang="en-US" sz="4000" b="1" u="sng" dirty="0" smtClean="0">
                <a:solidFill>
                  <a:schemeClr val="accent1"/>
                </a:solidFill>
                <a:latin typeface="メイリオ" panose="020B0604030504040204" pitchFamily="50" charset="-128"/>
                <a:ea typeface="メイリオ" panose="020B0604030504040204" pitchFamily="50" charset="-128"/>
              </a:rPr>
              <a:t>育成すべき資質・能力</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「何ができるようになるか」</a:t>
            </a:r>
            <a:endParaRPr lang="ja-JP" altLang="en-US" sz="4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1" name="タイトル 1">
            <a:extLst>
              <a:ext uri="{FF2B5EF4-FFF2-40B4-BE49-F238E27FC236}">
                <a16:creationId xmlns:a16="http://schemas.microsoft.com/office/drawing/2014/main" id="{BD3AF900-0470-4A7C-8070-12721F736DB1}"/>
              </a:ext>
            </a:extLst>
          </p:cNvPr>
          <p:cNvSpPr txBox="1">
            <a:spLocks/>
          </p:cNvSpPr>
          <p:nvPr/>
        </p:nvSpPr>
        <p:spPr>
          <a:xfrm>
            <a:off x="242555" y="5739097"/>
            <a:ext cx="10965570" cy="815486"/>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000" dirty="0" smtClean="0">
                <a:solidFill>
                  <a:schemeClr val="tx1">
                    <a:lumMod val="75000"/>
                    <a:lumOff val="25000"/>
                  </a:schemeClr>
                </a:solidFill>
                <a:latin typeface="メイリオ" panose="020B0604030504040204" pitchFamily="50" charset="-128"/>
                <a:ea typeface="メイリオ" panose="020B0604030504040204" pitchFamily="50" charset="-128"/>
              </a:rPr>
              <a:t>〇　</a:t>
            </a:r>
            <a:r>
              <a:rPr lang="ja-JP" altLang="en-US" sz="4000" b="1" u="sng" dirty="0" smtClean="0">
                <a:solidFill>
                  <a:schemeClr val="accent1"/>
                </a:solidFill>
                <a:latin typeface="メイリオ" panose="020B0604030504040204" pitchFamily="50" charset="-128"/>
                <a:ea typeface="メイリオ" panose="020B0604030504040204" pitchFamily="50" charset="-128"/>
              </a:rPr>
              <a:t>内容の取扱い</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「留意すべきことは何か」</a:t>
            </a:r>
            <a:endPar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67013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9EED819-41A4-4EC4-A882-6E5BF4DEA7BE}"/>
              </a:ext>
            </a:extLst>
          </p:cNvPr>
          <p:cNvSpPr txBox="1">
            <a:spLocks/>
          </p:cNvSpPr>
          <p:nvPr/>
        </p:nvSpPr>
        <p:spPr>
          <a:xfrm>
            <a:off x="1209821" y="1083213"/>
            <a:ext cx="10081837" cy="815486"/>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ja-JP" altLang="en-US" sz="44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a:extLst>
              <a:ext uri="{FF2B5EF4-FFF2-40B4-BE49-F238E27FC236}">
                <a16:creationId xmlns:a16="http://schemas.microsoft.com/office/drawing/2014/main" id="{EDBE8A31-D136-4094-8FD6-F4A1E327A9E9}"/>
              </a:ext>
            </a:extLst>
          </p:cNvPr>
          <p:cNvSpPr txBox="1"/>
          <p:nvPr/>
        </p:nvSpPr>
        <p:spPr>
          <a:xfrm>
            <a:off x="487588" y="2774125"/>
            <a:ext cx="11216821" cy="3970318"/>
          </a:xfrm>
          <a:prstGeom prst="rect">
            <a:avLst/>
          </a:prstGeom>
          <a:solidFill>
            <a:schemeClr val="bg1"/>
          </a:solidFill>
          <a:ln>
            <a:solidFill>
              <a:schemeClr val="tx1"/>
            </a:solidFill>
          </a:ln>
        </p:spPr>
        <p:txBody>
          <a:bodyPr wrap="square">
            <a:spAutoFit/>
          </a:bodyPr>
          <a:lstStyle/>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（１）</a:t>
            </a:r>
            <a:r>
              <a:rPr lang="ja-JP" altLang="en-US" sz="2800" dirty="0">
                <a:solidFill>
                  <a:schemeClr val="accent6"/>
                </a:solidFill>
                <a:latin typeface="メイリオ" panose="020B0604030504040204" pitchFamily="50" charset="-128"/>
                <a:ea typeface="メイリオ" panose="020B0604030504040204" pitchFamily="50" charset="-128"/>
              </a:rPr>
              <a:t>Ａ</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について、学習の問題を追究・解決する活動を通して、次の　</a:t>
            </a:r>
            <a:endPar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事項を身に付けることができるよう指導する。</a:t>
            </a:r>
            <a:endPar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ア　次のような知識・技能を身に付けること</a:t>
            </a:r>
          </a:p>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（ｱ）</a:t>
            </a:r>
            <a:r>
              <a:rPr lang="ja-JP" altLang="en-US" sz="2800" dirty="0" smtClean="0">
                <a:solidFill>
                  <a:srgbClr val="7030A0"/>
                </a:solidFill>
                <a:latin typeface="メイリオ" panose="020B0604030504040204" pitchFamily="50" charset="-128"/>
                <a:ea typeface="メイリオ" panose="020B0604030504040204" pitchFamily="50" charset="-128"/>
              </a:rPr>
              <a:t>Ｂ</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を理解すること　</a:t>
            </a:r>
          </a:p>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ｲ</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dirty="0" smtClean="0">
                <a:solidFill>
                  <a:srgbClr val="0070C0"/>
                </a:solidFill>
                <a:latin typeface="メイリオ" panose="020B0604030504040204" pitchFamily="50" charset="-128"/>
                <a:ea typeface="メイリオ" panose="020B0604030504040204" pitchFamily="50" charset="-128"/>
              </a:rPr>
              <a:t>Ｃ</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などで調べて、</a:t>
            </a:r>
            <a:r>
              <a:rPr lang="ja-JP" altLang="en-US" sz="2800" dirty="0">
                <a:solidFill>
                  <a:srgbClr val="FFC000"/>
                </a:solidFill>
                <a:latin typeface="メイリオ" panose="020B0604030504040204" pitchFamily="50" charset="-128"/>
                <a:ea typeface="メイリオ" panose="020B0604030504040204" pitchFamily="50" charset="-128"/>
              </a:rPr>
              <a:t>Ｄ</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などにまとめること</a:t>
            </a:r>
            <a:endParaRPr lang="en-US" altLang="ja-JP" sz="28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イ　次のような思考力、判断力、表現力等を身に付けること</a:t>
            </a:r>
          </a:p>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ｱ</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dirty="0" smtClean="0">
                <a:solidFill>
                  <a:schemeClr val="accent4"/>
                </a:solidFill>
                <a:latin typeface="メイリオ" panose="020B0604030504040204" pitchFamily="50" charset="-128"/>
                <a:ea typeface="メイリオ" panose="020B0604030504040204" pitchFamily="50" charset="-128"/>
              </a:rPr>
              <a:t>Ｅ</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などに着目して、</a:t>
            </a:r>
            <a:r>
              <a:rPr lang="ja-JP" altLang="en-US" sz="2800" dirty="0">
                <a:solidFill>
                  <a:schemeClr val="accent2"/>
                </a:solidFill>
                <a:latin typeface="メイリオ" panose="020B0604030504040204" pitchFamily="50" charset="-128"/>
                <a:ea typeface="メイリオ" panose="020B0604030504040204" pitchFamily="50" charset="-128"/>
              </a:rPr>
              <a:t>Ｆ</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を捉え、</a:t>
            </a:r>
            <a:r>
              <a:rPr lang="ja-JP" altLang="en-US" sz="2800" dirty="0">
                <a:solidFill>
                  <a:schemeClr val="accent5"/>
                </a:solidFill>
                <a:latin typeface="メイリオ" panose="020B0604030504040204" pitchFamily="50" charset="-128"/>
                <a:ea typeface="メイリオ" panose="020B0604030504040204" pitchFamily="50" charset="-128"/>
              </a:rPr>
              <a:t>Ｇ</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を考え、表現すること</a:t>
            </a:r>
          </a:p>
        </p:txBody>
      </p:sp>
      <p:sp>
        <p:nvSpPr>
          <p:cNvPr id="5" name="テキスト ボックス 4">
            <a:extLst>
              <a:ext uri="{FF2B5EF4-FFF2-40B4-BE49-F238E27FC236}">
                <a16:creationId xmlns:a16="http://schemas.microsoft.com/office/drawing/2014/main" id="{F0D43C7C-6511-2DB8-7B81-B47DEC06C6F3}"/>
              </a:ext>
            </a:extLst>
          </p:cNvPr>
          <p:cNvSpPr txBox="1"/>
          <p:nvPr/>
        </p:nvSpPr>
        <p:spPr>
          <a:xfrm>
            <a:off x="0" y="0"/>
            <a:ext cx="12192000" cy="720000"/>
          </a:xfrm>
          <a:prstGeom prst="rect">
            <a:avLst/>
          </a:prstGeom>
          <a:solidFill>
            <a:schemeClr val="accent1"/>
          </a:solidFill>
        </p:spPr>
        <p:txBody>
          <a:bodyPr wrap="square" rtlCol="0" anchor="ctr" anchorCtr="0">
            <a:noAutofit/>
          </a:bodyPr>
          <a:lstStyle/>
          <a:p>
            <a:pPr algn="ctr"/>
            <a:r>
              <a:rPr kumimoji="1" lang="ja-JP" altLang="en-US" sz="4000" b="1" dirty="0">
                <a:solidFill>
                  <a:schemeClr val="bg1"/>
                </a:solidFill>
                <a:latin typeface="Meiryo" panose="020B0604030504040204" pitchFamily="34" charset="-128"/>
                <a:ea typeface="Meiryo" panose="020B0604030504040204" pitchFamily="34" charset="-128"/>
              </a:rPr>
              <a:t>学習指導要領の文の構造</a:t>
            </a:r>
          </a:p>
        </p:txBody>
      </p:sp>
      <p:sp>
        <p:nvSpPr>
          <p:cNvPr id="6" name="タイトル 1">
            <a:extLst>
              <a:ext uri="{FF2B5EF4-FFF2-40B4-BE49-F238E27FC236}">
                <a16:creationId xmlns:a16="http://schemas.microsoft.com/office/drawing/2014/main" id="{C664DFCB-66B2-48F0-924D-11F3765212FD}"/>
              </a:ext>
            </a:extLst>
          </p:cNvPr>
          <p:cNvSpPr txBox="1">
            <a:spLocks/>
          </p:cNvSpPr>
          <p:nvPr/>
        </p:nvSpPr>
        <p:spPr>
          <a:xfrm>
            <a:off x="487588" y="811753"/>
            <a:ext cx="11216821" cy="1834465"/>
          </a:xfrm>
          <a:prstGeom prst="rect">
            <a:avLst/>
          </a:prstGeom>
          <a:solidFill>
            <a:schemeClr val="accent2">
              <a:lumMod val="20000"/>
              <a:lumOff val="80000"/>
            </a:schemeClr>
          </a:solidFill>
        </p:spPr>
        <p:txBody>
          <a:bodyPr vert="horz" lIns="91440" tIns="45720" rIns="91440" bIns="45720" rtlCol="0" anchor="ctr" anchorCtr="0">
            <a:no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600" b="1"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3600" b="1" dirty="0">
                <a:solidFill>
                  <a:schemeClr val="tx1">
                    <a:lumMod val="75000"/>
                    <a:lumOff val="25000"/>
                  </a:schemeClr>
                </a:solidFill>
                <a:latin typeface="メイリオ" panose="020B0604030504040204" pitchFamily="50" charset="-128"/>
                <a:ea typeface="メイリオ" panose="020B0604030504040204" pitchFamily="50" charset="-128"/>
              </a:rPr>
              <a:t>～に着目して、調べ、考え、</a:t>
            </a:r>
            <a:r>
              <a:rPr lang="ja-JP" altLang="en-US" sz="3600" b="1" dirty="0" smtClean="0">
                <a:solidFill>
                  <a:schemeClr val="tx1">
                    <a:lumMod val="75000"/>
                    <a:lumOff val="25000"/>
                  </a:schemeClr>
                </a:solidFill>
                <a:latin typeface="メイリオ" panose="020B0604030504040204" pitchFamily="50" charset="-128"/>
                <a:ea typeface="メイリオ" panose="020B0604030504040204" pitchFamily="50" charset="-128"/>
              </a:rPr>
              <a:t>表現</a:t>
            </a:r>
            <a:endParaRPr lang="en-US" altLang="ja-JP" sz="36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3600" b="1" dirty="0" smtClean="0">
                <a:solidFill>
                  <a:schemeClr val="tx1">
                    <a:lumMod val="75000"/>
                    <a:lumOff val="25000"/>
                  </a:schemeClr>
                </a:solidFill>
                <a:latin typeface="メイリオ" panose="020B0604030504040204" pitchFamily="50" charset="-128"/>
                <a:ea typeface="メイリオ" panose="020B0604030504040204" pitchFamily="50" charset="-128"/>
              </a:rPr>
              <a:t>　　　　　　　することを通して理解する」</a:t>
            </a:r>
            <a:endParaRPr lang="en-US" altLang="ja-JP" sz="36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gn="r"/>
            <a:r>
              <a:rPr lang="ja-JP" altLang="en-US" sz="3600" dirty="0" smtClean="0">
                <a:solidFill>
                  <a:schemeClr val="tx1">
                    <a:lumMod val="75000"/>
                    <a:lumOff val="25000"/>
                  </a:schemeClr>
                </a:solidFill>
                <a:latin typeface="メイリオ" panose="020B0604030504040204" pitchFamily="50" charset="-128"/>
                <a:ea typeface="メイリオ" panose="020B0604030504040204" pitchFamily="50" charset="-128"/>
              </a:rPr>
              <a:t>→学びのプロセス</a:t>
            </a:r>
            <a:endParaRPr lang="ja-JP" altLang="en-US" sz="3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33732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9EED819-41A4-4EC4-A882-6E5BF4DEA7BE}"/>
              </a:ext>
            </a:extLst>
          </p:cNvPr>
          <p:cNvSpPr txBox="1">
            <a:spLocks/>
          </p:cNvSpPr>
          <p:nvPr/>
        </p:nvSpPr>
        <p:spPr>
          <a:xfrm>
            <a:off x="1209821" y="1083213"/>
            <a:ext cx="10081837" cy="815486"/>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ja-JP" altLang="en-US" sz="44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a:extLst>
              <a:ext uri="{FF2B5EF4-FFF2-40B4-BE49-F238E27FC236}">
                <a16:creationId xmlns:a16="http://schemas.microsoft.com/office/drawing/2014/main" id="{EDBE8A31-D136-4094-8FD6-F4A1E327A9E9}"/>
              </a:ext>
            </a:extLst>
          </p:cNvPr>
          <p:cNvSpPr txBox="1"/>
          <p:nvPr/>
        </p:nvSpPr>
        <p:spPr>
          <a:xfrm>
            <a:off x="686573" y="1551563"/>
            <a:ext cx="11128332" cy="5016758"/>
          </a:xfrm>
          <a:prstGeom prst="rect">
            <a:avLst/>
          </a:prstGeom>
          <a:solidFill>
            <a:schemeClr val="bg1"/>
          </a:solidFill>
          <a:ln>
            <a:solidFill>
              <a:schemeClr val="tx1"/>
            </a:solidFill>
          </a:ln>
        </p:spPr>
        <p:txBody>
          <a:bodyPr wrap="square">
            <a:spAutoFit/>
          </a:bodyPr>
          <a:lstStyle/>
          <a:p>
            <a:r>
              <a:rPr lang="ja-JP" altLang="en-US" sz="4000" dirty="0">
                <a:solidFill>
                  <a:schemeClr val="accent6"/>
                </a:solidFill>
                <a:latin typeface="メイリオ" panose="020B0604030504040204" pitchFamily="50" charset="-128"/>
                <a:ea typeface="メイリオ" panose="020B0604030504040204" pitchFamily="50" charset="-128"/>
              </a:rPr>
              <a:t>Ａ</a:t>
            </a:r>
            <a:r>
              <a:rPr lang="ja-JP" altLang="en-US" sz="4000" dirty="0">
                <a:latin typeface="メイリオ" panose="020B0604030504040204" pitchFamily="50" charset="-128"/>
                <a:ea typeface="メイリオ" panose="020B0604030504040204" pitchFamily="50" charset="-128"/>
              </a:rPr>
              <a:t>について　</a:t>
            </a:r>
            <a:endParaRPr lang="en-US" altLang="ja-JP" sz="4000" dirty="0">
              <a:latin typeface="メイリオ" panose="020B0604030504040204" pitchFamily="50" charset="-128"/>
              <a:ea typeface="メイリオ" panose="020B0604030504040204" pitchFamily="50" charset="-128"/>
            </a:endParaRPr>
          </a:p>
          <a:p>
            <a:r>
              <a:rPr lang="ja-JP" altLang="en-US" sz="4000" dirty="0">
                <a:latin typeface="メイリオ" panose="020B0604030504040204" pitchFamily="50" charset="-128"/>
                <a:ea typeface="メイリオ" panose="020B0604030504040204" pitchFamily="50" charset="-128"/>
              </a:rPr>
              <a:t>　　</a:t>
            </a:r>
            <a:r>
              <a:rPr lang="ja-JP" altLang="en-US" sz="4000" dirty="0">
                <a:solidFill>
                  <a:schemeClr val="accent4"/>
                </a:solidFill>
                <a:latin typeface="メイリオ" panose="020B0604030504040204" pitchFamily="50" charset="-128"/>
                <a:ea typeface="メイリオ" panose="020B0604030504040204" pitchFamily="50" charset="-128"/>
              </a:rPr>
              <a:t>Ｅ</a:t>
            </a:r>
            <a:r>
              <a:rPr lang="ja-JP" altLang="en-US" sz="4000" dirty="0">
                <a:latin typeface="メイリオ" panose="020B0604030504040204" pitchFamily="50" charset="-128"/>
                <a:ea typeface="メイリオ" panose="020B0604030504040204" pitchFamily="50" charset="-128"/>
              </a:rPr>
              <a:t>などに着目して、</a:t>
            </a:r>
          </a:p>
          <a:p>
            <a:r>
              <a:rPr lang="ja-JP" altLang="en-US" sz="4000" dirty="0">
                <a:latin typeface="メイリオ" panose="020B0604030504040204" pitchFamily="50" charset="-128"/>
                <a:ea typeface="メイリオ" panose="020B0604030504040204" pitchFamily="50" charset="-128"/>
              </a:rPr>
              <a:t>　　　</a:t>
            </a:r>
            <a:r>
              <a:rPr lang="ja-JP" altLang="en-US" sz="4000" dirty="0">
                <a:solidFill>
                  <a:srgbClr val="0070C0"/>
                </a:solidFill>
                <a:latin typeface="メイリオ" panose="020B0604030504040204" pitchFamily="50" charset="-128"/>
                <a:ea typeface="メイリオ" panose="020B0604030504040204" pitchFamily="50" charset="-128"/>
              </a:rPr>
              <a:t>Ｃ</a:t>
            </a:r>
            <a:r>
              <a:rPr lang="ja-JP" altLang="en-US" sz="4000" dirty="0">
                <a:latin typeface="メイリオ" panose="020B0604030504040204" pitchFamily="50" charset="-128"/>
                <a:ea typeface="メイリオ" panose="020B0604030504040204" pitchFamily="50" charset="-128"/>
              </a:rPr>
              <a:t>などで調べ、</a:t>
            </a:r>
          </a:p>
          <a:p>
            <a:r>
              <a:rPr lang="ja-JP" altLang="en-US" sz="4000" dirty="0">
                <a:latin typeface="メイリオ" panose="020B0604030504040204" pitchFamily="50" charset="-128"/>
                <a:ea typeface="メイリオ" panose="020B0604030504040204" pitchFamily="50" charset="-128"/>
              </a:rPr>
              <a:t>　　　　</a:t>
            </a:r>
            <a:r>
              <a:rPr lang="ja-JP" altLang="en-US" sz="4000" dirty="0">
                <a:solidFill>
                  <a:srgbClr val="FFC000"/>
                </a:solidFill>
                <a:latin typeface="メイリオ" panose="020B0604030504040204" pitchFamily="50" charset="-128"/>
                <a:ea typeface="メイリオ" panose="020B0604030504040204" pitchFamily="50" charset="-128"/>
              </a:rPr>
              <a:t>Ｄ</a:t>
            </a:r>
            <a:r>
              <a:rPr lang="ja-JP" altLang="en-US" sz="4000" dirty="0">
                <a:latin typeface="メイリオ" panose="020B0604030504040204" pitchFamily="50" charset="-128"/>
                <a:ea typeface="メイリオ" panose="020B0604030504040204" pitchFamily="50" charset="-128"/>
              </a:rPr>
              <a:t>などにまとめて、</a:t>
            </a:r>
          </a:p>
          <a:p>
            <a:r>
              <a:rPr lang="ja-JP" altLang="en-US" sz="4000" dirty="0">
                <a:latin typeface="メイリオ" panose="020B0604030504040204" pitchFamily="50" charset="-128"/>
                <a:ea typeface="メイリオ" panose="020B0604030504040204" pitchFamily="50" charset="-128"/>
              </a:rPr>
              <a:t>　　　　　</a:t>
            </a:r>
            <a:r>
              <a:rPr lang="ja-JP" altLang="en-US" sz="4000" dirty="0">
                <a:solidFill>
                  <a:schemeClr val="accent2"/>
                </a:solidFill>
                <a:latin typeface="メイリオ" panose="020B0604030504040204" pitchFamily="50" charset="-128"/>
                <a:ea typeface="メイリオ" panose="020B0604030504040204" pitchFamily="50" charset="-128"/>
              </a:rPr>
              <a:t>Ｆ</a:t>
            </a:r>
            <a:r>
              <a:rPr lang="ja-JP" altLang="en-US" sz="4000" dirty="0">
                <a:latin typeface="メイリオ" panose="020B0604030504040204" pitchFamily="50" charset="-128"/>
                <a:ea typeface="メイリオ" panose="020B0604030504040204" pitchFamily="50" charset="-128"/>
              </a:rPr>
              <a:t>を捉え、</a:t>
            </a:r>
          </a:p>
          <a:p>
            <a:r>
              <a:rPr lang="ja-JP" altLang="en-US" sz="4000" dirty="0">
                <a:latin typeface="メイリオ" panose="020B0604030504040204" pitchFamily="50" charset="-128"/>
                <a:ea typeface="メイリオ" panose="020B0604030504040204" pitchFamily="50" charset="-128"/>
              </a:rPr>
              <a:t>　　　　　　</a:t>
            </a:r>
            <a:r>
              <a:rPr lang="ja-JP" altLang="en-US" sz="4000" dirty="0">
                <a:solidFill>
                  <a:schemeClr val="accent5"/>
                </a:solidFill>
                <a:latin typeface="メイリオ" panose="020B0604030504040204" pitchFamily="50" charset="-128"/>
                <a:ea typeface="メイリオ" panose="020B0604030504040204" pitchFamily="50" charset="-128"/>
              </a:rPr>
              <a:t>Ｇ</a:t>
            </a:r>
            <a:r>
              <a:rPr lang="ja-JP" altLang="en-US" sz="4000" dirty="0">
                <a:latin typeface="メイリオ" panose="020B0604030504040204" pitchFamily="50" charset="-128"/>
                <a:ea typeface="メイリオ" panose="020B0604030504040204" pitchFamily="50" charset="-128"/>
              </a:rPr>
              <a:t>を考え、</a:t>
            </a:r>
          </a:p>
          <a:p>
            <a:r>
              <a:rPr lang="ja-JP" altLang="en-US" sz="4000" dirty="0">
                <a:latin typeface="メイリオ" panose="020B0604030504040204" pitchFamily="50" charset="-128"/>
                <a:ea typeface="メイリオ" panose="020B0604030504040204" pitchFamily="50" charset="-128"/>
              </a:rPr>
              <a:t>　　　　　　　　表現することを通して、</a:t>
            </a:r>
          </a:p>
          <a:p>
            <a:r>
              <a:rPr lang="ja-JP" altLang="en-US" sz="4000" dirty="0">
                <a:latin typeface="メイリオ" panose="020B0604030504040204" pitchFamily="50" charset="-128"/>
                <a:ea typeface="メイリオ" panose="020B0604030504040204" pitchFamily="50" charset="-128"/>
              </a:rPr>
              <a:t>　　　　　　　　　　　　</a:t>
            </a:r>
            <a:r>
              <a:rPr lang="ja-JP" altLang="en-US" sz="4000" dirty="0">
                <a:solidFill>
                  <a:srgbClr val="7030A0"/>
                </a:solidFill>
                <a:latin typeface="メイリオ" panose="020B0604030504040204" pitchFamily="50" charset="-128"/>
                <a:ea typeface="メイリオ" panose="020B0604030504040204" pitchFamily="50" charset="-128"/>
              </a:rPr>
              <a:t>Ｂ</a:t>
            </a:r>
            <a:r>
              <a:rPr lang="ja-JP" altLang="en-US" sz="4000" dirty="0">
                <a:latin typeface="メイリオ" panose="020B0604030504040204" pitchFamily="50" charset="-128"/>
                <a:ea typeface="メイリオ" panose="020B0604030504040204" pitchFamily="50" charset="-128"/>
              </a:rPr>
              <a:t>を理解すること</a:t>
            </a:r>
          </a:p>
        </p:txBody>
      </p:sp>
      <p:sp>
        <p:nvSpPr>
          <p:cNvPr id="6" name="テキスト ボックス 5">
            <a:extLst>
              <a:ext uri="{FF2B5EF4-FFF2-40B4-BE49-F238E27FC236}">
                <a16:creationId xmlns:a16="http://schemas.microsoft.com/office/drawing/2014/main" id="{F0D43C7C-6511-2DB8-7B81-B47DEC06C6F3}"/>
              </a:ext>
            </a:extLst>
          </p:cNvPr>
          <p:cNvSpPr txBox="1"/>
          <p:nvPr/>
        </p:nvSpPr>
        <p:spPr>
          <a:xfrm>
            <a:off x="0" y="0"/>
            <a:ext cx="12192000" cy="720000"/>
          </a:xfrm>
          <a:prstGeom prst="rect">
            <a:avLst/>
          </a:prstGeom>
          <a:solidFill>
            <a:schemeClr val="accent1"/>
          </a:solidFill>
        </p:spPr>
        <p:txBody>
          <a:bodyPr wrap="square" rtlCol="0" anchor="ctr" anchorCtr="0">
            <a:noAutofit/>
          </a:bodyPr>
          <a:lstStyle/>
          <a:p>
            <a:pPr algn="ctr"/>
            <a:r>
              <a:rPr lang="ja-JP" altLang="en-US" sz="4000" b="1" dirty="0">
                <a:solidFill>
                  <a:schemeClr val="bg1"/>
                </a:solidFill>
                <a:latin typeface="Meiryo" panose="020B0604030504040204" pitchFamily="34" charset="-128"/>
                <a:ea typeface="Meiryo" panose="020B0604030504040204" pitchFamily="34" charset="-128"/>
              </a:rPr>
              <a:t>並べ直してみると</a:t>
            </a:r>
            <a:endParaRPr kumimoji="1" lang="ja-JP" altLang="en-US" sz="4000" b="1" dirty="0">
              <a:solidFill>
                <a:schemeClr val="bg1"/>
              </a:solidFill>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695504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9EED819-41A4-4EC4-A882-6E5BF4DEA7BE}"/>
              </a:ext>
            </a:extLst>
          </p:cNvPr>
          <p:cNvSpPr txBox="1">
            <a:spLocks/>
          </p:cNvSpPr>
          <p:nvPr/>
        </p:nvSpPr>
        <p:spPr>
          <a:xfrm>
            <a:off x="1209821" y="1083213"/>
            <a:ext cx="10081837" cy="815486"/>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ja-JP" altLang="en-US" sz="44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a:extLst>
              <a:ext uri="{FF2B5EF4-FFF2-40B4-BE49-F238E27FC236}">
                <a16:creationId xmlns:a16="http://schemas.microsoft.com/office/drawing/2014/main" id="{EDBE8A31-D136-4094-8FD6-F4A1E327A9E9}"/>
              </a:ext>
            </a:extLst>
          </p:cNvPr>
          <p:cNvSpPr txBox="1"/>
          <p:nvPr/>
        </p:nvSpPr>
        <p:spPr>
          <a:xfrm>
            <a:off x="124694" y="700712"/>
            <a:ext cx="11942618" cy="5262979"/>
          </a:xfrm>
          <a:prstGeom prst="rect">
            <a:avLst/>
          </a:prstGeom>
          <a:solidFill>
            <a:schemeClr val="bg1"/>
          </a:solidFill>
          <a:ln>
            <a:solidFill>
              <a:schemeClr val="tx1"/>
            </a:solidFill>
          </a:ln>
        </p:spPr>
        <p:txBody>
          <a:bodyPr wrap="square">
            <a:spAutoFit/>
          </a:bodyPr>
          <a:lstStyle/>
          <a:p>
            <a:pPr marL="984250" indent="-984250"/>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（１</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身近</a:t>
            </a:r>
            <a:r>
              <a:rPr lang="ja-JP" altLang="en-US" sz="2800" u="sng" dirty="0">
                <a:solidFill>
                  <a:schemeClr val="tx1">
                    <a:lumMod val="75000"/>
                    <a:lumOff val="25000"/>
                  </a:schemeClr>
                </a:solidFill>
                <a:latin typeface="メイリオ" panose="020B0604030504040204" pitchFamily="50" charset="-128"/>
                <a:ea typeface="メイリオ" panose="020B0604030504040204" pitchFamily="50" charset="-128"/>
              </a:rPr>
              <a:t>な地域や市町村の</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様子</a:t>
            </a:r>
            <a:r>
              <a:rPr lang="ja-JP" altLang="en-US" sz="2000" b="1" dirty="0" smtClean="0">
                <a:solidFill>
                  <a:schemeClr val="accent6"/>
                </a:solidFill>
                <a:latin typeface="メイリオ" panose="020B0604030504040204" pitchFamily="50" charset="-128"/>
                <a:ea typeface="メイリオ" panose="020B0604030504040204" pitchFamily="50" charset="-128"/>
              </a:rPr>
              <a:t>Ａ</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に</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ついて、学習の問題を</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追究</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・解決する活動を通して、次の事項を身に付けることが</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できるように</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指導する。</a:t>
            </a:r>
          </a:p>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　ア</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次のような知識及び技能を身に付けること。</a:t>
            </a:r>
          </a:p>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ｱ</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身近</a:t>
            </a:r>
            <a:r>
              <a:rPr lang="ja-JP" altLang="en-US" sz="2800" u="sng" dirty="0">
                <a:solidFill>
                  <a:schemeClr val="tx1">
                    <a:lumMod val="75000"/>
                    <a:lumOff val="25000"/>
                  </a:schemeClr>
                </a:solidFill>
                <a:latin typeface="メイリオ" panose="020B0604030504040204" pitchFamily="50" charset="-128"/>
                <a:ea typeface="メイリオ" panose="020B0604030504040204" pitchFamily="50" charset="-128"/>
              </a:rPr>
              <a:t>な地域や自分たちの市の様子を大まか</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に</a:t>
            </a:r>
            <a:r>
              <a:rPr lang="ja-JP" altLang="en-US" sz="2000" b="1" dirty="0" smtClean="0">
                <a:solidFill>
                  <a:srgbClr val="7030A0"/>
                </a:solidFill>
                <a:latin typeface="メイリオ" panose="020B0604030504040204" pitchFamily="50" charset="-128"/>
                <a:ea typeface="メイリオ" panose="020B0604030504040204" pitchFamily="50" charset="-128"/>
              </a:rPr>
              <a:t>Ｂ</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理解する</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こと</a:t>
            </a:r>
          </a:p>
          <a:p>
            <a:pPr marL="1441450" indent="-1441450"/>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ｲ</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観察</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u="sng" dirty="0">
                <a:solidFill>
                  <a:schemeClr val="tx1">
                    <a:lumMod val="75000"/>
                    <a:lumOff val="25000"/>
                  </a:schemeClr>
                </a:solidFill>
                <a:latin typeface="メイリオ" panose="020B0604030504040204" pitchFamily="50" charset="-128"/>
                <a:ea typeface="メイリオ" panose="020B0604030504040204" pitchFamily="50" charset="-128"/>
              </a:rPr>
              <a:t>調査したり地図などの</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資料</a:t>
            </a:r>
            <a:r>
              <a:rPr lang="ja-JP" altLang="en-US" sz="2000" b="1" dirty="0" smtClean="0">
                <a:solidFill>
                  <a:srgbClr val="0070C0"/>
                </a:solidFill>
                <a:latin typeface="メイリオ" panose="020B0604030504040204" pitchFamily="50" charset="-128"/>
                <a:ea typeface="メイリオ" panose="020B0604030504040204" pitchFamily="50" charset="-128"/>
              </a:rPr>
              <a:t>Ｃ</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で</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調べたりして</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白地図</a:t>
            </a:r>
            <a:r>
              <a:rPr lang="ja-JP" altLang="en-US" sz="2000" b="1" dirty="0" smtClean="0">
                <a:solidFill>
                  <a:srgbClr val="FFC000"/>
                </a:solidFill>
                <a:latin typeface="メイリオ" panose="020B0604030504040204" pitchFamily="50" charset="-128"/>
                <a:ea typeface="メイリオ" panose="020B0604030504040204" pitchFamily="50" charset="-128"/>
              </a:rPr>
              <a:t>Ｄ</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など</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にまとめること</a:t>
            </a:r>
          </a:p>
          <a:p>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　イ</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次</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のような思考力、判断力、表現力等を身に付けること。</a:t>
            </a:r>
          </a:p>
          <a:p>
            <a:pPr marL="1441450" indent="-1441450"/>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ｱ</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28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都道府県内</a:t>
            </a:r>
            <a:r>
              <a:rPr lang="ja-JP" altLang="en-US" sz="2800" u="sng" dirty="0">
                <a:solidFill>
                  <a:schemeClr val="tx1">
                    <a:lumMod val="75000"/>
                    <a:lumOff val="25000"/>
                  </a:schemeClr>
                </a:solidFill>
                <a:latin typeface="メイリオ" panose="020B0604030504040204" pitchFamily="50" charset="-128"/>
                <a:ea typeface="メイリオ" panose="020B0604030504040204" pitchFamily="50" charset="-128"/>
              </a:rPr>
              <a:t>における市の位置、市の地形や土地利用、</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交通</a:t>
            </a:r>
            <a:r>
              <a:rPr lang="ja-JP" altLang="en-US" sz="2800" u="sng" dirty="0">
                <a:solidFill>
                  <a:schemeClr val="tx1">
                    <a:lumMod val="75000"/>
                    <a:lumOff val="25000"/>
                  </a:schemeClr>
                </a:solidFill>
                <a:latin typeface="メイリオ" panose="020B0604030504040204" pitchFamily="50" charset="-128"/>
                <a:ea typeface="メイリオ" panose="020B0604030504040204" pitchFamily="50" charset="-128"/>
              </a:rPr>
              <a:t>の広がり、市役所など主な公共施設の場所と働き、古く</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から</a:t>
            </a:r>
            <a:r>
              <a:rPr lang="ja-JP" altLang="en-US" sz="2800" u="sng" dirty="0">
                <a:solidFill>
                  <a:schemeClr val="tx1">
                    <a:lumMod val="75000"/>
                    <a:lumOff val="25000"/>
                  </a:schemeClr>
                </a:solidFill>
                <a:latin typeface="メイリオ" panose="020B0604030504040204" pitchFamily="50" charset="-128"/>
                <a:ea typeface="メイリオ" panose="020B0604030504040204" pitchFamily="50" charset="-128"/>
              </a:rPr>
              <a:t>残る建造物の</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分布</a:t>
            </a:r>
            <a:r>
              <a:rPr lang="ja-JP" altLang="en-US" sz="2000" b="1" dirty="0" smtClean="0">
                <a:solidFill>
                  <a:schemeClr val="accent4"/>
                </a:solidFill>
                <a:latin typeface="メイリオ" panose="020B0604030504040204" pitchFamily="50" charset="-128"/>
                <a:ea typeface="メイリオ" panose="020B0604030504040204" pitchFamily="50" charset="-128"/>
              </a:rPr>
              <a:t>Ｅ</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など</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に着目して、</a:t>
            </a:r>
            <a:r>
              <a:rPr lang="ja-JP" altLang="en-US" sz="2800" u="sng" dirty="0">
                <a:solidFill>
                  <a:schemeClr val="tx1">
                    <a:lumMod val="75000"/>
                    <a:lumOff val="25000"/>
                  </a:schemeClr>
                </a:solidFill>
                <a:latin typeface="メイリオ" panose="020B0604030504040204" pitchFamily="50" charset="-128"/>
                <a:ea typeface="メイリオ" panose="020B0604030504040204" pitchFamily="50" charset="-128"/>
              </a:rPr>
              <a:t>身近な地位や</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市の様子</a:t>
            </a:r>
            <a:r>
              <a:rPr lang="ja-JP" altLang="en-US" sz="2000" b="1" dirty="0" smtClean="0">
                <a:solidFill>
                  <a:schemeClr val="accent2"/>
                </a:solidFill>
                <a:latin typeface="メイリオ" panose="020B0604030504040204" pitchFamily="50" charset="-128"/>
                <a:ea typeface="メイリオ" panose="020B0604030504040204" pitchFamily="50" charset="-128"/>
              </a:rPr>
              <a:t>Ｆ</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を</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捉え、</a:t>
            </a:r>
            <a:r>
              <a:rPr lang="ja-JP" altLang="en-US" sz="2800" u="sng" dirty="0">
                <a:solidFill>
                  <a:schemeClr val="tx1">
                    <a:lumMod val="75000"/>
                    <a:lumOff val="25000"/>
                  </a:schemeClr>
                </a:solidFill>
                <a:latin typeface="メイリオ" panose="020B0604030504040204" pitchFamily="50" charset="-128"/>
                <a:ea typeface="メイリオ" panose="020B0604030504040204" pitchFamily="50" charset="-128"/>
              </a:rPr>
              <a:t>場所による</a:t>
            </a:r>
            <a:r>
              <a:rPr lang="ja-JP" altLang="en-US" sz="2800" u="sng" dirty="0" smtClean="0">
                <a:solidFill>
                  <a:schemeClr val="tx1">
                    <a:lumMod val="75000"/>
                    <a:lumOff val="25000"/>
                  </a:schemeClr>
                </a:solidFill>
                <a:latin typeface="メイリオ" panose="020B0604030504040204" pitchFamily="50" charset="-128"/>
                <a:ea typeface="メイリオ" panose="020B0604030504040204" pitchFamily="50" charset="-128"/>
              </a:rPr>
              <a:t>違い</a:t>
            </a:r>
            <a:r>
              <a:rPr lang="en-US" altLang="ja-JP" sz="2000" b="1" dirty="0" smtClean="0">
                <a:solidFill>
                  <a:schemeClr val="accent5"/>
                </a:solidFill>
                <a:latin typeface="メイリオ" panose="020B0604030504040204" pitchFamily="50" charset="-128"/>
                <a:ea typeface="メイリオ" panose="020B0604030504040204" pitchFamily="50" charset="-128"/>
              </a:rPr>
              <a:t>G</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を</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考え、表現</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すること</a:t>
            </a:r>
            <a:endPar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4488872" y="6161526"/>
            <a:ext cx="7703128" cy="369332"/>
          </a:xfrm>
          <a:prstGeom prst="rect">
            <a:avLst/>
          </a:prstGeom>
        </p:spPr>
        <p:txBody>
          <a:bodyPr wrap="square">
            <a:spAutoFit/>
          </a:bodyPr>
          <a:lstStyle/>
          <a:p>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小学校学習指導要領解説　社会編　</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rPr>
              <a:t>第３章第１節　２　第３学年の内容</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89476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EDBE8A31-D136-4094-8FD6-F4A1E327A9E9}"/>
              </a:ext>
            </a:extLst>
          </p:cNvPr>
          <p:cNvSpPr txBox="1"/>
          <p:nvPr/>
        </p:nvSpPr>
        <p:spPr>
          <a:xfrm>
            <a:off x="377933" y="773713"/>
            <a:ext cx="6978840" cy="1200329"/>
          </a:xfrm>
          <a:prstGeom prst="rect">
            <a:avLst/>
          </a:prstGeom>
          <a:solidFill>
            <a:schemeClr val="bg1"/>
          </a:solidFill>
          <a:ln>
            <a:solidFill>
              <a:schemeClr val="tx1"/>
            </a:solidFill>
          </a:ln>
        </p:spPr>
        <p:txBody>
          <a:bodyPr wrap="square">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都道府県内における市の位置、市の地形や土地利用、交通の広がり、市役所など主な公共施設の場所と働き、古くから残る建造物の分布</a:t>
            </a:r>
            <a:endParaRPr lang="ja-JP" altLang="en-US" sz="4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タイトル 1">
            <a:extLst>
              <a:ext uri="{FF2B5EF4-FFF2-40B4-BE49-F238E27FC236}">
                <a16:creationId xmlns:a16="http://schemas.microsoft.com/office/drawing/2014/main" id="{19013948-41DE-4AC4-BFFD-058EF3CC2E06}"/>
              </a:ext>
            </a:extLst>
          </p:cNvPr>
          <p:cNvSpPr txBox="1">
            <a:spLocks/>
          </p:cNvSpPr>
          <p:nvPr/>
        </p:nvSpPr>
        <p:spPr>
          <a:xfrm>
            <a:off x="7312045" y="1148575"/>
            <a:ext cx="2466935" cy="477855"/>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などに着目して、</a:t>
            </a:r>
          </a:p>
        </p:txBody>
      </p:sp>
      <p:sp>
        <p:nvSpPr>
          <p:cNvPr id="8" name="テキスト ボックス 7">
            <a:extLst>
              <a:ext uri="{FF2B5EF4-FFF2-40B4-BE49-F238E27FC236}">
                <a16:creationId xmlns:a16="http://schemas.microsoft.com/office/drawing/2014/main" id="{CC51B7C2-DBA2-4A81-A640-53B7C2DDF50D}"/>
              </a:ext>
            </a:extLst>
          </p:cNvPr>
          <p:cNvSpPr txBox="1"/>
          <p:nvPr/>
        </p:nvSpPr>
        <p:spPr>
          <a:xfrm>
            <a:off x="377931" y="2432550"/>
            <a:ext cx="6978841" cy="461665"/>
          </a:xfrm>
          <a:prstGeom prst="rect">
            <a:avLst/>
          </a:prstGeom>
          <a:solidFill>
            <a:schemeClr val="bg1"/>
          </a:solidFill>
          <a:ln>
            <a:solidFill>
              <a:schemeClr val="tx1"/>
            </a:solidFill>
          </a:ln>
        </p:spPr>
        <p:txBody>
          <a:bodyPr wrap="square">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観察・調査したり地図などの資料</a:t>
            </a:r>
            <a:endParaRPr lang="ja-JP" altLang="en-US" sz="4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 name="タイトル 1">
            <a:extLst>
              <a:ext uri="{FF2B5EF4-FFF2-40B4-BE49-F238E27FC236}">
                <a16:creationId xmlns:a16="http://schemas.microsoft.com/office/drawing/2014/main" id="{531C7D3E-C762-49FE-A570-DE23EADA0D6A}"/>
              </a:ext>
            </a:extLst>
          </p:cNvPr>
          <p:cNvSpPr txBox="1">
            <a:spLocks/>
          </p:cNvSpPr>
          <p:nvPr/>
        </p:nvSpPr>
        <p:spPr>
          <a:xfrm>
            <a:off x="7356772" y="2435414"/>
            <a:ext cx="1904227" cy="477855"/>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などで調べ、</a:t>
            </a:r>
          </a:p>
        </p:txBody>
      </p:sp>
      <p:sp>
        <p:nvSpPr>
          <p:cNvPr id="10" name="テキスト ボックス 9">
            <a:extLst>
              <a:ext uri="{FF2B5EF4-FFF2-40B4-BE49-F238E27FC236}">
                <a16:creationId xmlns:a16="http://schemas.microsoft.com/office/drawing/2014/main" id="{45DF9CCA-D98D-4E28-B724-F653A9B5E2C1}"/>
              </a:ext>
            </a:extLst>
          </p:cNvPr>
          <p:cNvSpPr txBox="1"/>
          <p:nvPr/>
        </p:nvSpPr>
        <p:spPr>
          <a:xfrm>
            <a:off x="377931" y="3352723"/>
            <a:ext cx="6978841" cy="461665"/>
          </a:xfrm>
          <a:prstGeom prst="rect">
            <a:avLst/>
          </a:prstGeom>
          <a:solidFill>
            <a:schemeClr val="bg1"/>
          </a:solidFill>
          <a:ln>
            <a:solidFill>
              <a:schemeClr val="tx1"/>
            </a:solidFill>
          </a:ln>
        </p:spPr>
        <p:txBody>
          <a:bodyPr wrap="square">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白地図</a:t>
            </a:r>
            <a:endParaRPr lang="ja-JP" altLang="en-US" sz="4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1" name="タイトル 1">
            <a:extLst>
              <a:ext uri="{FF2B5EF4-FFF2-40B4-BE49-F238E27FC236}">
                <a16:creationId xmlns:a16="http://schemas.microsoft.com/office/drawing/2014/main" id="{4A5E7B21-FAE5-40C8-B0B3-ACB12DA704D6}"/>
              </a:ext>
            </a:extLst>
          </p:cNvPr>
          <p:cNvSpPr txBox="1">
            <a:spLocks/>
          </p:cNvSpPr>
          <p:nvPr/>
        </p:nvSpPr>
        <p:spPr>
          <a:xfrm>
            <a:off x="7356772" y="3344818"/>
            <a:ext cx="2481013" cy="477855"/>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などにまとめて、</a:t>
            </a:r>
          </a:p>
        </p:txBody>
      </p:sp>
      <p:sp>
        <p:nvSpPr>
          <p:cNvPr id="12" name="テキスト ボックス 11">
            <a:extLst>
              <a:ext uri="{FF2B5EF4-FFF2-40B4-BE49-F238E27FC236}">
                <a16:creationId xmlns:a16="http://schemas.microsoft.com/office/drawing/2014/main" id="{E199C210-8B4E-4281-BB48-BFD114C22D63}"/>
              </a:ext>
            </a:extLst>
          </p:cNvPr>
          <p:cNvSpPr txBox="1"/>
          <p:nvPr/>
        </p:nvSpPr>
        <p:spPr>
          <a:xfrm>
            <a:off x="377932" y="4272896"/>
            <a:ext cx="6978840" cy="461665"/>
          </a:xfrm>
          <a:prstGeom prst="rect">
            <a:avLst/>
          </a:prstGeom>
          <a:solidFill>
            <a:schemeClr val="bg1"/>
          </a:solidFill>
          <a:ln>
            <a:solidFill>
              <a:schemeClr val="tx1"/>
            </a:solidFill>
          </a:ln>
        </p:spPr>
        <p:txBody>
          <a:bodyPr wrap="square">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身近な地域や市の様子</a:t>
            </a:r>
            <a:endParaRPr lang="ja-JP" altLang="en-US" sz="4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3" name="タイトル 1">
            <a:extLst>
              <a:ext uri="{FF2B5EF4-FFF2-40B4-BE49-F238E27FC236}">
                <a16:creationId xmlns:a16="http://schemas.microsoft.com/office/drawing/2014/main" id="{08A49931-6573-43BA-80EF-1C089E35C420}"/>
              </a:ext>
            </a:extLst>
          </p:cNvPr>
          <p:cNvSpPr txBox="1">
            <a:spLocks/>
          </p:cNvSpPr>
          <p:nvPr/>
        </p:nvSpPr>
        <p:spPr>
          <a:xfrm>
            <a:off x="7356772" y="4264991"/>
            <a:ext cx="1188741" cy="477855"/>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を捉え、</a:t>
            </a:r>
          </a:p>
        </p:txBody>
      </p:sp>
      <p:sp>
        <p:nvSpPr>
          <p:cNvPr id="14" name="テキスト ボックス 13">
            <a:extLst>
              <a:ext uri="{FF2B5EF4-FFF2-40B4-BE49-F238E27FC236}">
                <a16:creationId xmlns:a16="http://schemas.microsoft.com/office/drawing/2014/main" id="{B6DCB805-B8F9-4421-BEBE-714B543485C7}"/>
              </a:ext>
            </a:extLst>
          </p:cNvPr>
          <p:cNvSpPr txBox="1"/>
          <p:nvPr/>
        </p:nvSpPr>
        <p:spPr>
          <a:xfrm>
            <a:off x="377932" y="5193069"/>
            <a:ext cx="6978840" cy="461665"/>
          </a:xfrm>
          <a:prstGeom prst="rect">
            <a:avLst/>
          </a:prstGeom>
          <a:solidFill>
            <a:schemeClr val="bg1"/>
          </a:solidFill>
          <a:ln>
            <a:solidFill>
              <a:schemeClr val="tx1"/>
            </a:solidFill>
          </a:ln>
        </p:spPr>
        <p:txBody>
          <a:bodyPr wrap="square">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場所による違い</a:t>
            </a:r>
            <a:endParaRPr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5" name="タイトル 1">
            <a:extLst>
              <a:ext uri="{FF2B5EF4-FFF2-40B4-BE49-F238E27FC236}">
                <a16:creationId xmlns:a16="http://schemas.microsoft.com/office/drawing/2014/main" id="{94614642-0337-4991-B9C4-68D770B2E5F2}"/>
              </a:ext>
            </a:extLst>
          </p:cNvPr>
          <p:cNvSpPr txBox="1">
            <a:spLocks/>
          </p:cNvSpPr>
          <p:nvPr/>
        </p:nvSpPr>
        <p:spPr>
          <a:xfrm>
            <a:off x="7356772" y="5193742"/>
            <a:ext cx="4656406" cy="477855"/>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を考え、表現することを</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通して、</a:t>
            </a:r>
            <a:endPar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3358766D-F9C9-4A36-B5FF-90FEF0111002}"/>
              </a:ext>
            </a:extLst>
          </p:cNvPr>
          <p:cNvSpPr txBox="1"/>
          <p:nvPr/>
        </p:nvSpPr>
        <p:spPr>
          <a:xfrm>
            <a:off x="377932" y="6113243"/>
            <a:ext cx="6978840" cy="461665"/>
          </a:xfrm>
          <a:prstGeom prst="rect">
            <a:avLst/>
          </a:prstGeom>
          <a:solidFill>
            <a:schemeClr val="bg1"/>
          </a:solidFill>
          <a:ln>
            <a:solidFill>
              <a:schemeClr val="tx1"/>
            </a:solidFill>
          </a:ln>
        </p:spPr>
        <p:txBody>
          <a:bodyPr wrap="square">
            <a:spAutoFit/>
          </a:body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身近な地域や自分たちの市の様子を大まかに</a:t>
            </a:r>
            <a:endParaRPr lang="ja-JP" altLang="en-US" sz="4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7" name="タイトル 1">
            <a:extLst>
              <a:ext uri="{FF2B5EF4-FFF2-40B4-BE49-F238E27FC236}">
                <a16:creationId xmlns:a16="http://schemas.microsoft.com/office/drawing/2014/main" id="{D8A8B891-5B4A-4AB0-83F9-24643262F009}"/>
              </a:ext>
            </a:extLst>
          </p:cNvPr>
          <p:cNvSpPr txBox="1">
            <a:spLocks/>
          </p:cNvSpPr>
          <p:nvPr/>
        </p:nvSpPr>
        <p:spPr>
          <a:xfrm>
            <a:off x="7356772" y="6094188"/>
            <a:ext cx="2111367" cy="477855"/>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理解すること</a:t>
            </a:r>
          </a:p>
        </p:txBody>
      </p:sp>
      <p:cxnSp>
        <p:nvCxnSpPr>
          <p:cNvPr id="3" name="直線コネクタ 2">
            <a:extLst>
              <a:ext uri="{FF2B5EF4-FFF2-40B4-BE49-F238E27FC236}">
                <a16:creationId xmlns:a16="http://schemas.microsoft.com/office/drawing/2014/main" id="{34D92D17-B248-4ECF-A20F-7F5EFC07357D}"/>
              </a:ext>
            </a:extLst>
          </p:cNvPr>
          <p:cNvCxnSpPr>
            <a:cxnSpLocks/>
          </p:cNvCxnSpPr>
          <p:nvPr/>
        </p:nvCxnSpPr>
        <p:spPr>
          <a:xfrm>
            <a:off x="4743372" y="1148575"/>
            <a:ext cx="1296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F0D43C7C-6511-2DB8-7B81-B47DEC06C6F3}"/>
              </a:ext>
            </a:extLst>
          </p:cNvPr>
          <p:cNvSpPr txBox="1"/>
          <p:nvPr/>
        </p:nvSpPr>
        <p:spPr>
          <a:xfrm>
            <a:off x="0" y="18477"/>
            <a:ext cx="12192000" cy="523220"/>
          </a:xfrm>
          <a:prstGeom prst="rect">
            <a:avLst/>
          </a:prstGeom>
          <a:solidFill>
            <a:schemeClr val="accent1"/>
          </a:solidFill>
        </p:spPr>
        <p:txBody>
          <a:bodyPr wrap="square" rtlCol="0" anchor="ctr" anchorCtr="0">
            <a:noAutofit/>
          </a:bodyPr>
          <a:lstStyle/>
          <a:p>
            <a:pPr algn="ctr"/>
            <a:r>
              <a:rPr lang="ja-JP" altLang="en-US" sz="2800" b="1" dirty="0">
                <a:solidFill>
                  <a:schemeClr val="bg1"/>
                </a:solidFill>
                <a:latin typeface="Meiryo" panose="020B0604030504040204" pitchFamily="34" charset="-128"/>
                <a:ea typeface="Meiryo" panose="020B0604030504040204" pitchFamily="34" charset="-128"/>
              </a:rPr>
              <a:t>身近な地域や市の様子について</a:t>
            </a:r>
            <a:endParaRPr kumimoji="1" lang="ja-JP" altLang="en-US" sz="2800" b="1" dirty="0">
              <a:solidFill>
                <a:schemeClr val="bg1"/>
              </a:solidFill>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354927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D2A559C-3895-44C1-8915-4B915C48091D}"/>
              </a:ext>
            </a:extLst>
          </p:cNvPr>
          <p:cNvSpPr txBox="1"/>
          <p:nvPr/>
        </p:nvSpPr>
        <p:spPr>
          <a:xfrm>
            <a:off x="581890" y="1558846"/>
            <a:ext cx="11014364" cy="1384995"/>
          </a:xfrm>
          <a:prstGeom prst="rect">
            <a:avLst/>
          </a:prstGeom>
          <a:noFill/>
          <a:ln w="6350">
            <a:solidFill>
              <a:schemeClr val="tx1"/>
            </a:solidFill>
          </a:ln>
        </p:spPr>
        <p:txBody>
          <a:bodyPr wrap="square">
            <a:spAutoFit/>
          </a:bodyPr>
          <a:lstStyle/>
          <a:p>
            <a:pPr algn="just"/>
            <a:r>
              <a:rPr lang="ja-JP" altLang="en-US" sz="2800" kern="100" dirty="0" smtClean="0">
                <a:solidFill>
                  <a:schemeClr val="tx1">
                    <a:lumMod val="75000"/>
                    <a:lumOff val="25000"/>
                  </a:schemeClr>
                </a:solidFill>
                <a:latin typeface="メイリオ" panose="020B0604030504040204" pitchFamily="50" charset="-128"/>
                <a:ea typeface="メイリオ" panose="020B0604030504040204" pitchFamily="50" charset="-128"/>
                <a:cs typeface="Times New Roman" panose="02020603050405020304" pitchFamily="18" charset="0"/>
              </a:rPr>
              <a:t>　市</a:t>
            </a:r>
            <a:r>
              <a:rPr lang="ja-JP" altLang="en-US" sz="2800" kern="100" dirty="0">
                <a:solidFill>
                  <a:schemeClr val="tx1">
                    <a:lumMod val="75000"/>
                    <a:lumOff val="25000"/>
                  </a:schemeClr>
                </a:solidFill>
                <a:latin typeface="メイリオ" panose="020B0604030504040204" pitchFamily="50" charset="-128"/>
                <a:ea typeface="メイリオ" panose="020B0604030504040204" pitchFamily="50" charset="-128"/>
                <a:cs typeface="Times New Roman" panose="02020603050405020304" pitchFamily="18" charset="0"/>
              </a:rPr>
              <a:t>の地形に着目するとは、土地の低いところや高いところ、広々と開けた土地や山々に囲まれた土地、川の流れているところや海に面したところなどの地形の様子について調べることである。</a:t>
            </a:r>
            <a:endParaRPr lang="ja-JP" altLang="ja-JP" sz="2800" kern="100" dirty="0">
              <a:solidFill>
                <a:schemeClr val="tx1">
                  <a:lumMod val="75000"/>
                  <a:lumOff val="25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F0D43C7C-6511-2DB8-7B81-B47DEC06C6F3}"/>
              </a:ext>
            </a:extLst>
          </p:cNvPr>
          <p:cNvSpPr txBox="1"/>
          <p:nvPr/>
        </p:nvSpPr>
        <p:spPr>
          <a:xfrm>
            <a:off x="0" y="13265"/>
            <a:ext cx="12192000" cy="720000"/>
          </a:xfrm>
          <a:prstGeom prst="rect">
            <a:avLst/>
          </a:prstGeom>
          <a:solidFill>
            <a:schemeClr val="accent1"/>
          </a:solidFill>
        </p:spPr>
        <p:txBody>
          <a:bodyPr wrap="square" rtlCol="0" anchor="ctr" anchorCtr="0">
            <a:noAutofit/>
          </a:bodyPr>
          <a:lstStyle/>
          <a:p>
            <a:pPr algn="ctr"/>
            <a:r>
              <a:rPr lang="ja-JP" altLang="en-US" sz="4000" b="1" dirty="0">
                <a:solidFill>
                  <a:schemeClr val="bg1"/>
                </a:solidFill>
                <a:latin typeface="Meiryo" panose="020B0604030504040204" pitchFamily="34" charset="-128"/>
                <a:ea typeface="Meiryo" panose="020B0604030504040204" pitchFamily="34" charset="-128"/>
              </a:rPr>
              <a:t>語句</a:t>
            </a:r>
            <a:r>
              <a:rPr lang="ja-JP" altLang="en-US" sz="4000" b="1" dirty="0" smtClean="0">
                <a:solidFill>
                  <a:schemeClr val="bg1"/>
                </a:solidFill>
                <a:latin typeface="Meiryo" panose="020B0604030504040204" pitchFamily="34" charset="-128"/>
                <a:ea typeface="Meiryo" panose="020B0604030504040204" pitchFamily="34" charset="-128"/>
              </a:rPr>
              <a:t>の解説と指導の方法について</a:t>
            </a:r>
            <a:endParaRPr kumimoji="1" lang="ja-JP" altLang="en-US" sz="4000" b="1" dirty="0">
              <a:solidFill>
                <a:schemeClr val="bg1"/>
              </a:solidFill>
              <a:latin typeface="Meiryo" panose="020B0604030504040204" pitchFamily="34" charset="-128"/>
              <a:ea typeface="Meiryo" panose="020B0604030504040204" pitchFamily="34" charset="-128"/>
            </a:endParaRPr>
          </a:p>
        </p:txBody>
      </p:sp>
      <p:sp>
        <p:nvSpPr>
          <p:cNvPr id="6" name="正方形/長方形 5"/>
          <p:cNvSpPr/>
          <p:nvPr/>
        </p:nvSpPr>
        <p:spPr>
          <a:xfrm>
            <a:off x="2507673" y="6424765"/>
            <a:ext cx="9684327" cy="377819"/>
          </a:xfrm>
          <a:prstGeom prst="rect">
            <a:avLst/>
          </a:prstGeom>
        </p:spPr>
        <p:txBody>
          <a:bodyPr wrap="square">
            <a:spAutoFit/>
          </a:bodyPr>
          <a:lstStyle/>
          <a:p>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小学校学習指導</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rPr>
              <a:t>要領（平成２９年告示）解説</a:t>
            </a: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　社会編　</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rPr>
              <a:t>第３章第１節　２　第３学年の内容</a:t>
            </a:r>
            <a:endParaRPr lang="en-US" altLang="ja-JP"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581891" y="3690772"/>
            <a:ext cx="11014364" cy="2677656"/>
          </a:xfrm>
          <a:prstGeom prst="rect">
            <a:avLst/>
          </a:prstGeom>
          <a:ln w="6350">
            <a:solidFill>
              <a:schemeClr val="tx1"/>
            </a:solidFill>
          </a:ln>
        </p:spPr>
        <p:txBody>
          <a:bodyPr wrap="square">
            <a:spAutoFit/>
          </a:bodyPr>
          <a:lstStyle/>
          <a:p>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　実際</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の指導に当たって</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は、生活科</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での学習経験を</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生かし、小高い</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山や校舎の</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屋上など</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高いところから身近な地域の景観を展望</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したり、地理的</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に見て特徴のある</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場所や</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主な公共施設などを観察・調査したりする活動が考えられる。そうした活動</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からつなげて、地図</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や写真などを活用</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して、市</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全体の様子へ視野を広げるようにする</a:t>
            </a:r>
            <a:r>
              <a:rPr lang="ja-JP" altLang="en-US" sz="2800" dirty="0" smtClean="0">
                <a:solidFill>
                  <a:schemeClr val="tx1">
                    <a:lumMod val="75000"/>
                    <a:lumOff val="25000"/>
                  </a:schemeClr>
                </a:solidFill>
                <a:latin typeface="メイリオ" panose="020B0604030504040204" pitchFamily="50" charset="-128"/>
                <a:ea typeface="メイリオ" panose="020B0604030504040204" pitchFamily="50" charset="-128"/>
              </a:rPr>
              <a:t>こと</a:t>
            </a:r>
            <a:r>
              <a:rPr lang="ja-JP" altLang="en-US" sz="2800" dirty="0">
                <a:solidFill>
                  <a:schemeClr val="tx1">
                    <a:lumMod val="75000"/>
                    <a:lumOff val="25000"/>
                  </a:schemeClr>
                </a:solidFill>
                <a:latin typeface="メイリオ" panose="020B0604030504040204" pitchFamily="50" charset="-128"/>
                <a:ea typeface="メイリオ" panose="020B0604030504040204" pitchFamily="50" charset="-128"/>
              </a:rPr>
              <a:t>が大切である。</a:t>
            </a:r>
          </a:p>
        </p:txBody>
      </p:sp>
      <p:sp>
        <p:nvSpPr>
          <p:cNvPr id="7" name="テキスト ボックス 6"/>
          <p:cNvSpPr txBox="1"/>
          <p:nvPr/>
        </p:nvSpPr>
        <p:spPr>
          <a:xfrm>
            <a:off x="554182" y="979289"/>
            <a:ext cx="2698175" cy="523220"/>
          </a:xfrm>
          <a:prstGeom prst="rect">
            <a:avLst/>
          </a:prstGeom>
          <a:noFill/>
        </p:spPr>
        <p:txBody>
          <a:bodyPr wrap="none" rtlCol="0">
            <a:spAutoFit/>
          </a:bodyPr>
          <a:lstStyle/>
          <a:p>
            <a:r>
              <a:rPr kumimoji="1" lang="ja-JP" altLang="en-US" sz="2800" b="1" dirty="0" smtClean="0">
                <a:solidFill>
                  <a:schemeClr val="tx1">
                    <a:lumMod val="75000"/>
                    <a:lumOff val="25000"/>
                  </a:schemeClr>
                </a:solidFill>
                <a:latin typeface="メイリオ" panose="020B0604030504040204" pitchFamily="50" charset="-128"/>
                <a:ea typeface="メイリオ" panose="020B0604030504040204" pitchFamily="50" charset="-128"/>
              </a:rPr>
              <a:t>＜語句の解説＞</a:t>
            </a:r>
            <a:endParaRPr kumimoji="1" lang="ja-JP" altLang="en-US" sz="2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54181" y="3111215"/>
            <a:ext cx="2698175" cy="523220"/>
          </a:xfrm>
          <a:prstGeom prst="rect">
            <a:avLst/>
          </a:prstGeom>
          <a:noFill/>
        </p:spPr>
        <p:txBody>
          <a:bodyPr wrap="none" rtlCol="0">
            <a:spAutoFit/>
          </a:bodyPr>
          <a:lstStyle/>
          <a:p>
            <a:r>
              <a:rPr kumimoji="1" lang="ja-JP" altLang="en-US" sz="2800" b="1" dirty="0" smtClean="0">
                <a:solidFill>
                  <a:schemeClr val="tx1">
                    <a:lumMod val="75000"/>
                    <a:lumOff val="25000"/>
                  </a:schemeClr>
                </a:solidFill>
                <a:latin typeface="メイリオ" panose="020B0604030504040204" pitchFamily="50" charset="-128"/>
                <a:ea typeface="メイリオ" panose="020B0604030504040204" pitchFamily="50" charset="-128"/>
              </a:rPr>
              <a:t>＜指導の方法＞</a:t>
            </a:r>
            <a:endParaRPr kumimoji="1" lang="ja-JP" altLang="en-US" sz="2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11177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TotalTime>
  <Words>3070</Words>
  <Application>Microsoft Office PowerPoint</Application>
  <PresentationFormat>ワイド画面</PresentationFormat>
  <Paragraphs>204</Paragraphs>
  <Slides>17</Slides>
  <Notes>17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HGP創英角ｺﾞｼｯｸUB</vt:lpstr>
      <vt:lpstr>メイリオ</vt:lpstr>
      <vt:lpstr>メイリオ</vt:lpstr>
      <vt:lpstr>游ゴシック</vt:lpstr>
      <vt:lpstr>游ゴシック Light</vt:lpstr>
      <vt:lpstr>Arial</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社会科の授業づくり〜単元の構想〜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Gifu</cp:lastModifiedBy>
  <cp:revision>26</cp:revision>
  <dcterms:modified xsi:type="dcterms:W3CDTF">2023-03-24T02:30:27Z</dcterms:modified>
</cp:coreProperties>
</file>